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4" r:id="rId2"/>
    <p:sldId id="305" r:id="rId3"/>
    <p:sldId id="313" r:id="rId4"/>
    <p:sldId id="311" r:id="rId5"/>
    <p:sldId id="314" r:id="rId6"/>
    <p:sldId id="322" r:id="rId7"/>
    <p:sldId id="310" r:id="rId8"/>
    <p:sldId id="315" r:id="rId9"/>
    <p:sldId id="317" r:id="rId10"/>
    <p:sldId id="319" r:id="rId11"/>
    <p:sldId id="307" r:id="rId12"/>
    <p:sldId id="312" r:id="rId13"/>
    <p:sldId id="323" r:id="rId14"/>
    <p:sldId id="287" r:id="rId15"/>
    <p:sldId id="301" r:id="rId16"/>
    <p:sldId id="292" r:id="rId17"/>
    <p:sldId id="320" r:id="rId18"/>
    <p:sldId id="291" r:id="rId19"/>
    <p:sldId id="302" r:id="rId20"/>
    <p:sldId id="293" r:id="rId21"/>
    <p:sldId id="316" r:id="rId22"/>
    <p:sldId id="326" r:id="rId23"/>
    <p:sldId id="327" r:id="rId24"/>
    <p:sldId id="330" r:id="rId25"/>
    <p:sldId id="299" r:id="rId26"/>
    <p:sldId id="298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3" autoAdjust="0"/>
    <p:restoredTop sz="94660"/>
  </p:normalViewPr>
  <p:slideViewPr>
    <p:cSldViewPr>
      <p:cViewPr varScale="1">
        <p:scale>
          <a:sx n="82" d="100"/>
          <a:sy n="82" d="100"/>
        </p:scale>
        <p:origin x="5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62E05-0167-4150-BD47-729E4CEAAED6}" type="datetimeFigureOut">
              <a:rPr lang="en-GB" smtClean="0"/>
              <a:t>19/02/2019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7349E-8258-4469-B53C-38338625DC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441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62E05-0167-4150-BD47-729E4CEAAED6}" type="datetimeFigureOut">
              <a:rPr lang="en-GB" smtClean="0"/>
              <a:t>19/02/2019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7349E-8258-4469-B53C-38338625DC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809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62E05-0167-4150-BD47-729E4CEAAED6}" type="datetimeFigureOut">
              <a:rPr lang="en-GB" smtClean="0"/>
              <a:t>19/02/2019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7349E-8258-4469-B53C-38338625DC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140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62E05-0167-4150-BD47-729E4CEAAED6}" type="datetimeFigureOut">
              <a:rPr lang="en-GB" smtClean="0"/>
              <a:t>19/02/2019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7349E-8258-4469-B53C-38338625DC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422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62E05-0167-4150-BD47-729E4CEAAED6}" type="datetimeFigureOut">
              <a:rPr lang="en-GB" smtClean="0"/>
              <a:t>19/02/2019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7349E-8258-4469-B53C-38338625DC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053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62E05-0167-4150-BD47-729E4CEAAED6}" type="datetimeFigureOut">
              <a:rPr lang="en-GB" smtClean="0"/>
              <a:t>19/02/2019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7349E-8258-4469-B53C-38338625DC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609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62E05-0167-4150-BD47-729E4CEAAED6}" type="datetimeFigureOut">
              <a:rPr lang="en-GB" smtClean="0"/>
              <a:t>19/02/2019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7349E-8258-4469-B53C-38338625DC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021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62E05-0167-4150-BD47-729E4CEAAED6}" type="datetimeFigureOut">
              <a:rPr lang="en-GB" smtClean="0"/>
              <a:t>19/02/2019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7349E-8258-4469-B53C-38338625DC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036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62E05-0167-4150-BD47-729E4CEAAED6}" type="datetimeFigureOut">
              <a:rPr lang="en-GB" smtClean="0"/>
              <a:t>19/02/2019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7349E-8258-4469-B53C-38338625DC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7165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62E05-0167-4150-BD47-729E4CEAAED6}" type="datetimeFigureOut">
              <a:rPr lang="en-GB" smtClean="0"/>
              <a:t>19/02/2019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7349E-8258-4469-B53C-38338625DC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8131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62E05-0167-4150-BD47-729E4CEAAED6}" type="datetimeFigureOut">
              <a:rPr lang="en-GB" smtClean="0"/>
              <a:t>19/02/2019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7349E-8258-4469-B53C-38338625DC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089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62E05-0167-4150-BD47-729E4CEAAED6}" type="datetimeFigureOut">
              <a:rPr lang="en-GB" smtClean="0"/>
              <a:t>19/02/2019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7349E-8258-4469-B53C-38338625DC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435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sybertron.org/rules-of-rhetorical-engagement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882000" y="437432"/>
            <a:ext cx="7110000" cy="1484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Teeside</a:t>
            </a: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GB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SitP</a:t>
            </a:r>
            <a:endParaRPr kumimoji="0" lang="en-GB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Thursday 7</a:t>
            </a:r>
            <a:r>
              <a:rPr kumimoji="0" lang="en-GB" sz="4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Feb 2019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27000" y="2349000"/>
            <a:ext cx="7290000" cy="3735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GB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Getting to First </a:t>
            </a:r>
            <a:r>
              <a:rPr lang="en-GB" sz="3600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kumimoji="0" lang="en-GB" sz="3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ase</a:t>
            </a:r>
            <a:br>
              <a:rPr kumimoji="0" lang="en-GB" sz="36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GB" sz="36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br>
              <a:rPr kumimoji="0" lang="en-GB" sz="36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GB" sz="36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What makes for a “</a:t>
            </a:r>
            <a:r>
              <a:rPr kumimoji="0" lang="en-GB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good”</a:t>
            </a:r>
            <a:r>
              <a:rPr kumimoji="0" lang="en-GB" sz="36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argument?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An “expert-led” discussion format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Ian Glendinning</a:t>
            </a:r>
          </a:p>
        </p:txBody>
      </p:sp>
    </p:spTree>
    <p:extLst>
      <p:ext uri="{BB962C8B-B14F-4D97-AF65-F5344CB8AC3E}">
        <p14:creationId xmlns:p14="http://schemas.microsoft.com/office/powerpoint/2010/main" val="3725206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56C7E-F534-48BF-901A-E92ECFB12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58874"/>
          </a:xfrm>
        </p:spPr>
        <p:txBody>
          <a:bodyPr>
            <a:normAutofit/>
          </a:bodyPr>
          <a:lstStyle/>
          <a:p>
            <a:r>
              <a:rPr lang="en-GB" sz="4000" dirty="0"/>
              <a:t>The post-enlightenment Romantics?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40817-1CFF-4B57-A689-720B2B906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6774" y="1678089"/>
            <a:ext cx="3808350" cy="2331823"/>
          </a:xfrm>
          <a:ln>
            <a:solidFill>
              <a:srgbClr val="C00000"/>
            </a:solidFill>
          </a:ln>
        </p:spPr>
        <p:txBody>
          <a:bodyPr anchor="ctr" anchorCtr="1">
            <a:normAutofit/>
          </a:bodyPr>
          <a:lstStyle/>
          <a:p>
            <a:pPr marL="0" indent="0" algn="ctr">
              <a:buNone/>
            </a:pPr>
            <a:r>
              <a:rPr lang="en-GB" sz="2000" dirty="0"/>
              <a:t>Little by little we subtract,</a:t>
            </a:r>
          </a:p>
          <a:p>
            <a:pPr marL="0" indent="0" algn="ctr">
              <a:buNone/>
            </a:pPr>
            <a:r>
              <a:rPr lang="en-GB" sz="2000" dirty="0"/>
              <a:t>Faith and fallacy from fact,</a:t>
            </a:r>
          </a:p>
          <a:p>
            <a:pPr marL="0" indent="0" algn="ctr">
              <a:buNone/>
            </a:pPr>
            <a:r>
              <a:rPr lang="en-GB" sz="2000" dirty="0"/>
              <a:t>The illusory from the true,</a:t>
            </a:r>
          </a:p>
          <a:p>
            <a:pPr marL="0" indent="0" algn="ctr">
              <a:buNone/>
            </a:pPr>
            <a:r>
              <a:rPr lang="en-GB" sz="2000" dirty="0"/>
              <a:t>And </a:t>
            </a:r>
            <a:r>
              <a:rPr lang="en-GB" sz="2000" dirty="0">
                <a:highlight>
                  <a:srgbClr val="FFFF00"/>
                </a:highlight>
              </a:rPr>
              <a:t>starve upon the residue</a:t>
            </a:r>
            <a:r>
              <a:rPr lang="en-GB" sz="2000" dirty="0"/>
              <a:t>.</a:t>
            </a:r>
          </a:p>
          <a:p>
            <a:pPr marL="0" indent="0" algn="ctr">
              <a:buNone/>
            </a:pPr>
            <a:r>
              <a:rPr lang="en-GB" sz="2000" dirty="0"/>
              <a:t>(</a:t>
            </a:r>
            <a:r>
              <a:rPr lang="en-GB" sz="2000" dirty="0" err="1"/>
              <a:t>Hoffenstein</a:t>
            </a:r>
            <a:r>
              <a:rPr lang="en-GB" sz="2000" dirty="0"/>
              <a:t>, 1933)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472914-0E75-46E4-8782-F73534DF7781}"/>
              </a:ext>
            </a:extLst>
          </p:cNvPr>
          <p:cNvSpPr txBox="1"/>
          <p:nvPr/>
        </p:nvSpPr>
        <p:spPr>
          <a:xfrm>
            <a:off x="448650" y="4284000"/>
            <a:ext cx="4815000" cy="2331823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 anchor="ctr" anchorCtr="1">
            <a:normAutofit/>
          </a:bodyPr>
          <a:lstStyle>
            <a:lvl1pPr indent="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/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/>
            <a:r>
              <a:rPr lang="en-GB" sz="2000" dirty="0"/>
              <a:t> “Sweet is the lore which nature brings;</a:t>
            </a:r>
          </a:p>
          <a:p>
            <a:pPr algn="ctr"/>
            <a:r>
              <a:rPr lang="en-GB" sz="2000" dirty="0"/>
              <a:t>    Our meddling intellect</a:t>
            </a:r>
          </a:p>
          <a:p>
            <a:pPr algn="ctr"/>
            <a:r>
              <a:rPr lang="en-GB" sz="2000" dirty="0"/>
              <a:t>    </a:t>
            </a:r>
            <a:r>
              <a:rPr lang="en-GB" sz="2000" dirty="0" err="1"/>
              <a:t>mishapes</a:t>
            </a:r>
            <a:r>
              <a:rPr lang="en-GB" sz="2000" dirty="0"/>
              <a:t> the beauteous forms of things;</a:t>
            </a:r>
          </a:p>
          <a:p>
            <a:pPr algn="ctr"/>
            <a:r>
              <a:rPr lang="en-GB" sz="2000" dirty="0"/>
              <a:t>    — </a:t>
            </a:r>
            <a:r>
              <a:rPr lang="en-GB" sz="2000" dirty="0">
                <a:highlight>
                  <a:srgbClr val="FFFF00"/>
                </a:highlight>
              </a:rPr>
              <a:t>We murder to dissect</a:t>
            </a:r>
            <a:r>
              <a:rPr lang="en-GB" sz="2000" dirty="0"/>
              <a:t>.”</a:t>
            </a:r>
          </a:p>
          <a:p>
            <a:pPr algn="ctr"/>
            <a:r>
              <a:rPr lang="en-GB" sz="2000" dirty="0"/>
              <a:t>    (Wordsworth, “The Tables Turned”, 1800)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D8DCBDE-98EC-4156-99E5-9E2D2BD9EFEB}"/>
              </a:ext>
            </a:extLst>
          </p:cNvPr>
          <p:cNvSpPr txBox="1">
            <a:spLocks/>
          </p:cNvSpPr>
          <p:nvPr/>
        </p:nvSpPr>
        <p:spPr>
          <a:xfrm>
            <a:off x="6597000" y="1271309"/>
            <a:ext cx="2233349" cy="1797691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 anchor="ctr" anchorCtr="1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000" dirty="0">
                <a:highlight>
                  <a:srgbClr val="FFFF00"/>
                </a:highlight>
              </a:rPr>
              <a:t>Careful</a:t>
            </a:r>
            <a:r>
              <a:rPr lang="en-GB" sz="2000" dirty="0"/>
              <a:t> with that knife Aristotle!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2000" dirty="0"/>
              <a:t>(Me, 9/11, 2001</a:t>
            </a:r>
            <a:br>
              <a:rPr lang="en-GB" sz="2000" dirty="0"/>
            </a:br>
            <a:r>
              <a:rPr lang="en-GB" sz="2000" dirty="0"/>
              <a:t>h/t Pink Floyd)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7022B70-24FF-4A3F-AF66-007C9653ED32}"/>
              </a:ext>
            </a:extLst>
          </p:cNvPr>
          <p:cNvSpPr txBox="1">
            <a:spLocks/>
          </p:cNvSpPr>
          <p:nvPr/>
        </p:nvSpPr>
        <p:spPr>
          <a:xfrm>
            <a:off x="6230639" y="4464000"/>
            <a:ext cx="2385000" cy="15779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rgbClr val="C00000"/>
            </a:solidFill>
          </a:ln>
        </p:spPr>
        <p:txBody>
          <a:bodyPr vert="horz" lIns="91440" tIns="45720" rIns="91440" bIns="45720" rtlCol="0" anchor="ctr" anchorCtr="1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>
                <a:solidFill>
                  <a:srgbClr val="C00000"/>
                </a:solidFill>
              </a:rPr>
              <a:t>The warnings are not new.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04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760F9F-C1A8-40EC-B864-40D0C94D8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5890" y="414000"/>
            <a:ext cx="3994460" cy="6120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2000" b="1" dirty="0"/>
              <a:t>Maybe a 20</a:t>
            </a:r>
            <a:r>
              <a:rPr lang="en-GB" sz="2000" b="1" baseline="30000" dirty="0"/>
              <a:t>th</a:t>
            </a:r>
            <a:r>
              <a:rPr lang="en-GB" sz="2000" b="1" dirty="0"/>
              <a:t>C Scientist?</a:t>
            </a:r>
          </a:p>
          <a:p>
            <a:r>
              <a:rPr lang="en-GB" sz="1600" dirty="0"/>
              <a:t>He sees life as negative entropy or free energy (</a:t>
            </a:r>
            <a:r>
              <a:rPr lang="en-GB" sz="1600" i="1" dirty="0"/>
              <a:t>or information</a:t>
            </a:r>
            <a:r>
              <a:rPr lang="en-GB" sz="1600" dirty="0"/>
              <a:t>).</a:t>
            </a:r>
          </a:p>
          <a:p>
            <a:r>
              <a:rPr lang="en-GB" sz="1600" dirty="0"/>
              <a:t>He sees the subject / object divide in scientific reality – and the Vedic Upanishads and Eastern “mystical” “holistic” views being much closer to the quantum world view!</a:t>
            </a:r>
          </a:p>
          <a:p>
            <a:r>
              <a:rPr lang="en-GB" sz="1600" dirty="0"/>
              <a:t>He nevertheless draws on Spinoza, Descartes, </a:t>
            </a:r>
            <a:r>
              <a:rPr lang="en-GB" sz="1600" dirty="0" err="1"/>
              <a:t>Schopenauer</a:t>
            </a:r>
            <a:r>
              <a:rPr lang="en-GB" sz="1600" dirty="0"/>
              <a:t>, Kant et al.</a:t>
            </a:r>
          </a:p>
          <a:p>
            <a:r>
              <a:rPr lang="en-GB" sz="1600" dirty="0"/>
              <a:t>He rails against a narrow Greek legacy in western culture, whilst still naturally defending its correct position in science itself.</a:t>
            </a:r>
          </a:p>
          <a:p>
            <a:r>
              <a:rPr lang="en-GB" sz="1600" b="1" i="1" dirty="0">
                <a:solidFill>
                  <a:srgbClr val="C00000"/>
                </a:solidFill>
              </a:rPr>
              <a:t>Was Erwin Schrödinger “woo”?</a:t>
            </a:r>
            <a:br>
              <a:rPr lang="en-GB" sz="1600" b="1" i="1" dirty="0">
                <a:solidFill>
                  <a:srgbClr val="C00000"/>
                </a:solidFill>
              </a:rPr>
            </a:br>
            <a:r>
              <a:rPr lang="en-GB" sz="1600" b="1" i="1" dirty="0">
                <a:solidFill>
                  <a:srgbClr val="C00000"/>
                </a:solidFill>
              </a:rPr>
              <a:t>Read his “What is Life?” (1944)</a:t>
            </a:r>
            <a:br>
              <a:rPr lang="en-GB" sz="1600" b="1" i="1" dirty="0">
                <a:solidFill>
                  <a:srgbClr val="C00000"/>
                </a:solidFill>
              </a:rPr>
            </a:br>
            <a:r>
              <a:rPr lang="en-GB" sz="1600" b="1" i="1" dirty="0">
                <a:solidFill>
                  <a:srgbClr val="C00000"/>
                </a:solidFill>
              </a:rPr>
              <a:t>and “Mind &amp; Matter” (1958)</a:t>
            </a:r>
            <a:br>
              <a:rPr lang="en-GB" sz="1600" b="1" i="1" dirty="0">
                <a:solidFill>
                  <a:srgbClr val="C00000"/>
                </a:solidFill>
              </a:rPr>
            </a:br>
            <a:r>
              <a:rPr lang="en-GB" sz="1600" b="1" i="1" dirty="0">
                <a:solidFill>
                  <a:srgbClr val="C00000"/>
                </a:solidFill>
              </a:rPr>
              <a:t>and decide for yourself.</a:t>
            </a:r>
          </a:p>
          <a:p>
            <a:endParaRPr lang="en-GB" sz="1600" b="1" i="1" dirty="0">
              <a:solidFill>
                <a:srgbClr val="C00000"/>
              </a:solidFill>
            </a:endParaRPr>
          </a:p>
          <a:p>
            <a:r>
              <a:rPr lang="en-GB" sz="1600" b="1" i="1" dirty="0">
                <a:solidFill>
                  <a:srgbClr val="C00000"/>
                </a:solidFill>
              </a:rPr>
              <a:t>Or try a 21</a:t>
            </a:r>
            <a:r>
              <a:rPr lang="en-GB" sz="1600" b="1" i="1" baseline="30000" dirty="0">
                <a:solidFill>
                  <a:srgbClr val="C00000"/>
                </a:solidFill>
              </a:rPr>
              <a:t>st</a:t>
            </a:r>
            <a:r>
              <a:rPr lang="en-GB" sz="1600" b="1" i="1" dirty="0">
                <a:solidFill>
                  <a:srgbClr val="C00000"/>
                </a:solidFill>
              </a:rPr>
              <a:t> C Scientist, like Carlo Rovelli </a:t>
            </a:r>
            <a:br>
              <a:rPr lang="en-GB" sz="1600" b="1" i="1" dirty="0">
                <a:solidFill>
                  <a:srgbClr val="C00000"/>
                </a:solidFill>
              </a:rPr>
            </a:br>
            <a:r>
              <a:rPr lang="en-GB" sz="1600" b="1" i="1" dirty="0">
                <a:solidFill>
                  <a:srgbClr val="C00000"/>
                </a:solidFill>
              </a:rPr>
              <a:t> https://www.facebook.com/groups/215610305261879/permalink/1197475530408680/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B3DA94-F2DC-4878-A09D-E633EA3C9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76"/>
            <a:ext cx="465589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C99BE1A-E377-410D-8206-17C67BE36352}"/>
              </a:ext>
            </a:extLst>
          </p:cNvPr>
          <p:cNvSpPr txBox="1"/>
          <p:nvPr/>
        </p:nvSpPr>
        <p:spPr>
          <a:xfrm>
            <a:off x="2772000" y="6264000"/>
            <a:ext cx="94801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#MeToo</a:t>
            </a:r>
          </a:p>
        </p:txBody>
      </p:sp>
    </p:spTree>
    <p:extLst>
      <p:ext uri="{BB962C8B-B14F-4D97-AF65-F5344CB8AC3E}">
        <p14:creationId xmlns:p14="http://schemas.microsoft.com/office/powerpoint/2010/main" val="1771174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B7FDF-4F8F-4308-B854-82E5CE3BD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755" y="234000"/>
            <a:ext cx="7886700" cy="768873"/>
          </a:xfrm>
        </p:spPr>
        <p:txBody>
          <a:bodyPr/>
          <a:lstStyle/>
          <a:p>
            <a:r>
              <a:rPr lang="en-GB" dirty="0"/>
              <a:t>Choice of words?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1AB7B-B050-4425-BAF3-FE183BAFE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34000"/>
            <a:ext cx="7723350" cy="5310000"/>
          </a:xfrm>
        </p:spPr>
        <p:txBody>
          <a:bodyPr>
            <a:noAutofit/>
          </a:bodyPr>
          <a:lstStyle/>
          <a:p>
            <a:r>
              <a:rPr lang="en-GB" sz="1800" dirty="0"/>
              <a:t>Communications …. Information flow, generally? (</a:t>
            </a:r>
            <a:r>
              <a:rPr lang="en-GB" sz="1800" i="1" dirty="0"/>
              <a:t>Used lots of words already</a:t>
            </a:r>
            <a:r>
              <a:rPr lang="en-GB" sz="1800" dirty="0"/>
              <a:t>.)</a:t>
            </a:r>
            <a:br>
              <a:rPr lang="en-GB" sz="1800" dirty="0"/>
            </a:br>
            <a:r>
              <a:rPr lang="en-GB" sz="1800" dirty="0"/>
              <a:t>Knowledge / Understanding / Reasoning / Decisions / Commitment ….?</a:t>
            </a:r>
            <a:br>
              <a:rPr lang="en-GB" sz="1800" dirty="0"/>
            </a:br>
            <a:r>
              <a:rPr lang="en-GB" sz="1800" dirty="0"/>
              <a:t>Argument / Disagreement …. ? Debate / Discussion / Dialogue …. ?</a:t>
            </a:r>
            <a:br>
              <a:rPr lang="en-GB" sz="1800" dirty="0"/>
            </a:br>
            <a:endParaRPr lang="en-GB" sz="1800" dirty="0"/>
          </a:p>
          <a:p>
            <a:r>
              <a:rPr lang="en-GB" sz="1800" b="1" dirty="0">
                <a:solidFill>
                  <a:srgbClr val="C00000"/>
                </a:solidFill>
                <a:highlight>
                  <a:srgbClr val="FFFF00"/>
                </a:highlight>
              </a:rPr>
              <a:t>“Good” argument is Dialogue</a:t>
            </a:r>
            <a:br>
              <a:rPr lang="en-GB" sz="1800" dirty="0">
                <a:highlight>
                  <a:srgbClr val="FFFF00"/>
                </a:highlight>
              </a:rPr>
            </a:br>
            <a:r>
              <a:rPr lang="en-GB" sz="1800" dirty="0">
                <a:highlight>
                  <a:srgbClr val="FFFF00"/>
                </a:highlight>
              </a:rPr>
              <a:t>Proper, Constructive, Progressive Dialogue.</a:t>
            </a:r>
            <a:br>
              <a:rPr lang="en-GB" sz="1800" dirty="0">
                <a:highlight>
                  <a:srgbClr val="FFFF00"/>
                </a:highlight>
              </a:rPr>
            </a:br>
            <a:r>
              <a:rPr lang="en-GB" sz="1800" dirty="0">
                <a:highlight>
                  <a:srgbClr val="FFFF00"/>
                </a:highlight>
              </a:rPr>
              <a:t>Two (or more) parties communicating </a:t>
            </a:r>
            <a:r>
              <a:rPr lang="en-GB" sz="1800" i="1" dirty="0">
                <a:highlight>
                  <a:srgbClr val="FFFF00"/>
                </a:highlight>
              </a:rPr>
              <a:t>in good faith</a:t>
            </a:r>
            <a:br>
              <a:rPr lang="en-GB" sz="1800" i="1" dirty="0">
                <a:highlight>
                  <a:srgbClr val="FFFF00"/>
                </a:highlight>
              </a:rPr>
            </a:br>
            <a:r>
              <a:rPr lang="en-GB" sz="1800" i="1" dirty="0">
                <a:highlight>
                  <a:srgbClr val="FFFF00"/>
                </a:highlight>
              </a:rPr>
              <a:t>aiming</a:t>
            </a:r>
            <a:r>
              <a:rPr lang="en-GB" sz="1800" dirty="0">
                <a:highlight>
                  <a:srgbClr val="FFFF00"/>
                </a:highlight>
              </a:rPr>
              <a:t> for increased net knowledge &amp; understanding.</a:t>
            </a:r>
            <a:br>
              <a:rPr lang="en-GB" sz="1800" dirty="0">
                <a:highlight>
                  <a:srgbClr val="FFFF00"/>
                </a:highlight>
              </a:rPr>
            </a:br>
            <a:endParaRPr lang="en-GB" sz="1800" dirty="0"/>
          </a:p>
          <a:p>
            <a:r>
              <a:rPr lang="en-GB" sz="1800" b="1" dirty="0">
                <a:solidFill>
                  <a:schemeClr val="accent5">
                    <a:lumMod val="75000"/>
                  </a:schemeClr>
                </a:solidFill>
              </a:rPr>
              <a:t>Argument</a:t>
            </a:r>
            <a:r>
              <a:rPr lang="en-GB" sz="1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1800" dirty="0"/>
              <a:t>– </a:t>
            </a:r>
            <a:r>
              <a:rPr lang="en-GB" sz="1800" b="1" i="1" dirty="0"/>
              <a:t>only</a:t>
            </a:r>
            <a:r>
              <a:rPr lang="en-GB" sz="1800" dirty="0"/>
              <a:t> in the formal logical sense.</a:t>
            </a:r>
            <a:br>
              <a:rPr lang="en-GB" sz="1800" dirty="0"/>
            </a:br>
            <a:r>
              <a:rPr lang="en-GB" sz="1600" dirty="0"/>
              <a:t>[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Proof &amp; disproof only in scientific or forensic context. Fisticuffs and shouting-matches / directed-rhetoric / trading-insults (even ironic humour) you’ve either already failed </a:t>
            </a:r>
            <a:r>
              <a:rPr lang="en-GB" sz="1600" b="1" i="1" dirty="0">
                <a:solidFill>
                  <a:schemeClr val="bg1">
                    <a:lumMod val="50000"/>
                  </a:schemeClr>
                </a:solidFill>
              </a:rPr>
              <a:t>or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 you’ve </a:t>
            </a:r>
            <a:r>
              <a:rPr lang="en-GB" sz="1600" i="1" dirty="0">
                <a:solidFill>
                  <a:schemeClr val="bg1">
                    <a:lumMod val="50000"/>
                  </a:schemeClr>
                </a:solidFill>
              </a:rPr>
              <a:t>mutually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 agreed contact sport is fun (which is OK)</a:t>
            </a:r>
            <a:r>
              <a:rPr lang="en-GB" sz="1600" dirty="0"/>
              <a:t>.]</a:t>
            </a:r>
            <a:br>
              <a:rPr lang="en-GB" sz="1800" dirty="0"/>
            </a:br>
            <a:r>
              <a:rPr lang="en-GB" sz="1800" b="1" dirty="0">
                <a:solidFill>
                  <a:schemeClr val="accent5">
                    <a:lumMod val="75000"/>
                  </a:schemeClr>
                </a:solidFill>
              </a:rPr>
              <a:t>Debate</a:t>
            </a:r>
            <a:r>
              <a:rPr lang="en-GB" sz="1800" dirty="0"/>
              <a:t> – </a:t>
            </a:r>
            <a:r>
              <a:rPr lang="en-GB" sz="1800" b="1" i="1" dirty="0"/>
              <a:t>only</a:t>
            </a:r>
            <a:r>
              <a:rPr lang="en-GB" sz="1800" dirty="0"/>
              <a:t> when you’re in an artificial world.</a:t>
            </a:r>
            <a:br>
              <a:rPr lang="en-GB" sz="1800" dirty="0"/>
            </a:br>
            <a:r>
              <a:rPr lang="en-GB" sz="1600" dirty="0"/>
              <a:t>[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Like a debating chamber or a court of law or a board-room …</a:t>
            </a:r>
            <a:br>
              <a:rPr lang="en-GB" sz="16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where it is </a:t>
            </a:r>
            <a:r>
              <a:rPr lang="en-GB" sz="1600" i="1" dirty="0">
                <a:solidFill>
                  <a:schemeClr val="bg1">
                    <a:lumMod val="50000"/>
                  </a:schemeClr>
                </a:solidFill>
              </a:rPr>
              <a:t>pre-agreed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 that differences will be settled</a:t>
            </a:r>
            <a:br>
              <a:rPr lang="en-GB" sz="16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by a vote or an authoritative decision </a:t>
            </a:r>
            <a:r>
              <a:rPr lang="en-GB" sz="1600" i="1" dirty="0">
                <a:solidFill>
                  <a:schemeClr val="bg1">
                    <a:lumMod val="50000"/>
                  </a:schemeClr>
                </a:solidFill>
              </a:rPr>
              <a:t>within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 that context</a:t>
            </a:r>
            <a:r>
              <a:rPr lang="en-GB" sz="1600" dirty="0"/>
              <a:t>.]</a:t>
            </a:r>
            <a:br>
              <a:rPr lang="en-GB" sz="1800" dirty="0"/>
            </a:br>
            <a:r>
              <a:rPr lang="en-GB" sz="1800" b="1" dirty="0">
                <a:solidFill>
                  <a:schemeClr val="accent5">
                    <a:lumMod val="75000"/>
                  </a:schemeClr>
                </a:solidFill>
              </a:rPr>
              <a:t>Fact-check</a:t>
            </a:r>
            <a:r>
              <a:rPr lang="en-GB" sz="1800" dirty="0"/>
              <a:t> – </a:t>
            </a:r>
            <a:r>
              <a:rPr lang="en-GB" sz="1800" b="1" i="1" dirty="0"/>
              <a:t>sparingly</a:t>
            </a:r>
            <a:r>
              <a:rPr lang="en-GB" sz="1800" dirty="0"/>
              <a:t> – it’s a gimmick (especially in real-time social-media)</a:t>
            </a:r>
            <a:br>
              <a:rPr lang="en-GB" sz="1800" dirty="0"/>
            </a:br>
            <a:r>
              <a:rPr lang="en-GB" sz="1600" dirty="0"/>
              <a:t>[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OK for main claims in formal contexts, but there’s much rhetoric in </a:t>
            </a:r>
            <a:r>
              <a:rPr lang="en-GB" sz="1600" i="1" dirty="0">
                <a:solidFill>
                  <a:schemeClr val="bg1">
                    <a:lumMod val="50000"/>
                  </a:schemeClr>
                </a:solidFill>
              </a:rPr>
              <a:t>real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 interactions and timing is always after the communication. Hindsight, like scientific evidence in fact. </a:t>
            </a:r>
            <a:r>
              <a:rPr lang="en-GB" sz="1600" i="1" dirty="0">
                <a:solidFill>
                  <a:schemeClr val="bg1">
                    <a:lumMod val="50000"/>
                  </a:schemeClr>
                </a:solidFill>
              </a:rPr>
              <a:t>Best social-media moderation is slowing down the processes – like a nuclear reactor - IMHO?</a:t>
            </a:r>
            <a:r>
              <a:rPr lang="en-GB" sz="1600" dirty="0"/>
              <a:t>]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891634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227C8-3E22-43B1-8497-6AD2AF7D4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did I say, Terry?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FFE0E-32BB-4A43-8525-67B02C288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2000" y="2262838"/>
            <a:ext cx="3915750" cy="1577963"/>
          </a:xfrm>
          <a:solidFill>
            <a:schemeClr val="accent4">
              <a:lumMod val="20000"/>
              <a:lumOff val="80000"/>
            </a:schemeClr>
          </a:solidFill>
          <a:ln w="25400">
            <a:solidFill>
              <a:srgbClr val="C00000"/>
            </a:solidFill>
          </a:ln>
        </p:spPr>
        <p:txBody>
          <a:bodyPr anchor="ctr" anchorCtr="1"/>
          <a:lstStyle/>
          <a:p>
            <a:pPr marL="0" indent="0">
              <a:buNone/>
            </a:pPr>
            <a:r>
              <a:rPr lang="en-GB" b="1" dirty="0">
                <a:solidFill>
                  <a:srgbClr val="C00000"/>
                </a:solidFill>
              </a:rPr>
              <a:t>Good argument is</a:t>
            </a:r>
            <a:br>
              <a:rPr lang="en-GB" b="1" dirty="0">
                <a:solidFill>
                  <a:srgbClr val="C00000"/>
                </a:solidFill>
              </a:rPr>
            </a:br>
            <a:r>
              <a:rPr lang="en-GB" b="1" i="1" dirty="0">
                <a:solidFill>
                  <a:srgbClr val="C00000"/>
                </a:solidFill>
              </a:rPr>
              <a:t>proper dialogue</a:t>
            </a:r>
            <a:endParaRPr lang="en-GB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3E93D9-6DF1-4C22-B7AC-DACFA950F5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449000"/>
            <a:ext cx="3487214" cy="4541914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4D48054-C998-4F36-B5ED-E9C69CB6654A}"/>
              </a:ext>
            </a:extLst>
          </p:cNvPr>
          <p:cNvSpPr txBox="1">
            <a:spLocks/>
          </p:cNvSpPr>
          <p:nvPr/>
        </p:nvSpPr>
        <p:spPr>
          <a:xfrm>
            <a:off x="4752000" y="4284000"/>
            <a:ext cx="3915750" cy="15779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rgbClr val="C00000"/>
            </a:solidFill>
          </a:ln>
        </p:spPr>
        <p:txBody>
          <a:bodyPr vert="horz" lIns="91440" tIns="45720" rIns="91440" bIns="45720" rtlCol="0" anchor="ctr" anchorCtr="1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>
                <a:solidFill>
                  <a:srgbClr val="C00000"/>
                </a:solidFill>
              </a:rPr>
              <a:t>Proper dialogue involves </a:t>
            </a:r>
            <a:r>
              <a:rPr lang="en-GB" b="1" i="1" dirty="0">
                <a:solidFill>
                  <a:srgbClr val="C00000"/>
                </a:solidFill>
              </a:rPr>
              <a:t>integration</a:t>
            </a:r>
            <a:r>
              <a:rPr lang="en-GB" b="1" dirty="0">
                <a:solidFill>
                  <a:srgbClr val="C00000"/>
                </a:solidFill>
              </a:rPr>
              <a:t> of Science &amp; Humanities, </a:t>
            </a:r>
            <a:r>
              <a:rPr lang="en-GB" b="1" i="1" dirty="0">
                <a:solidFill>
                  <a:srgbClr val="C00000"/>
                </a:solidFill>
              </a:rPr>
              <a:t>values and processes of reasoning</a:t>
            </a:r>
            <a:r>
              <a:rPr lang="en-GB" b="1" dirty="0">
                <a:solidFill>
                  <a:srgbClr val="C00000"/>
                </a:solidFill>
              </a:rPr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913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8FBB2-95DC-4F38-AA81-6A521E905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8038350" cy="948874"/>
          </a:xfrm>
        </p:spPr>
        <p:txBody>
          <a:bodyPr>
            <a:normAutofit/>
          </a:bodyPr>
          <a:lstStyle/>
          <a:p>
            <a:r>
              <a:rPr lang="en-GB" sz="3600" b="1" dirty="0"/>
              <a:t>So, what makes dialogue good &amp; proper?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90F33-6F88-4805-9DA7-BE721318E8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04000"/>
            <a:ext cx="7886700" cy="4995000"/>
          </a:xfrm>
        </p:spPr>
        <p:txBody>
          <a:bodyPr>
            <a:normAutofit lnSpcReduction="10000"/>
          </a:bodyPr>
          <a:lstStyle/>
          <a:p>
            <a:r>
              <a:rPr lang="en-GB" b="1" dirty="0">
                <a:solidFill>
                  <a:srgbClr val="C00000"/>
                </a:solidFill>
              </a:rPr>
              <a:t>Rules of Engagement </a:t>
            </a:r>
            <a:r>
              <a:rPr lang="en-GB" dirty="0"/>
              <a:t>for “good dialogue”?</a:t>
            </a:r>
            <a:br>
              <a:rPr lang="en-GB" dirty="0"/>
            </a:br>
            <a:br>
              <a:rPr lang="en-GB" dirty="0"/>
            </a:br>
            <a:r>
              <a:rPr lang="en-GB" dirty="0"/>
              <a:t>Constructive / Progressive is </a:t>
            </a:r>
            <a:r>
              <a:rPr lang="en-GB" b="1" i="1" dirty="0"/>
              <a:t>more than </a:t>
            </a:r>
            <a:r>
              <a:rPr lang="en-GB" dirty="0"/>
              <a:t>scientific.</a:t>
            </a:r>
            <a:br>
              <a:rPr lang="en-GB" dirty="0"/>
            </a:br>
            <a:r>
              <a:rPr lang="en-GB" dirty="0"/>
              <a:t>Good is </a:t>
            </a:r>
            <a:r>
              <a:rPr lang="en-GB" b="1" i="1" dirty="0"/>
              <a:t>more than </a:t>
            </a:r>
            <a:r>
              <a:rPr lang="en-GB" dirty="0"/>
              <a:t>scientific.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And, free-speech is not the only rule ;-)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Getting to first-base?</a:t>
            </a:r>
            <a:br>
              <a:rPr lang="en-GB" dirty="0"/>
            </a:br>
            <a:br>
              <a:rPr lang="en-GB" dirty="0"/>
            </a:br>
            <a:r>
              <a:rPr lang="en-GB" dirty="0"/>
              <a:t>Firstly, maybe worth checking we’re speaking the same language?</a:t>
            </a:r>
          </a:p>
        </p:txBody>
      </p:sp>
    </p:spTree>
    <p:extLst>
      <p:ext uri="{BB962C8B-B14F-4D97-AF65-F5344CB8AC3E}">
        <p14:creationId xmlns:p14="http://schemas.microsoft.com/office/powerpoint/2010/main" val="113247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0EC4E-EC5A-4B8A-B837-E14E07176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8038350" cy="1128874"/>
          </a:xfrm>
        </p:spPr>
        <p:txBody>
          <a:bodyPr>
            <a:normAutofit fontScale="90000"/>
          </a:bodyPr>
          <a:lstStyle/>
          <a:p>
            <a:r>
              <a:rPr lang="en-GB" dirty="0"/>
              <a:t>Two sides to every story.</a:t>
            </a:r>
            <a:br>
              <a:rPr lang="en-GB" dirty="0"/>
            </a:br>
            <a:r>
              <a:rPr lang="en-GB" dirty="0"/>
              <a:t>Are we speaking the same language?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8182AA-F93C-4604-918F-444DFDFD3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2" y="1708949"/>
            <a:ext cx="91440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1407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2B5E1-921F-49DB-A261-EC8CE6E47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33873"/>
          </a:xfrm>
        </p:spPr>
        <p:txBody>
          <a:bodyPr>
            <a:normAutofit fontScale="90000"/>
          </a:bodyPr>
          <a:lstStyle/>
          <a:p>
            <a:r>
              <a:rPr lang="en-GB" dirty="0"/>
              <a:t>Are we even communicating?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E826FA-B253-4E61-AE04-E6ED3910B1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887" y="1120580"/>
            <a:ext cx="5237114" cy="419841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73A22E-E876-45C0-9BCA-D22347F46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869000"/>
            <a:ext cx="7886700" cy="1890000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anchor="ctr" anchorCtr="0"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dirty="0"/>
              <a:t>“Communication is like a cat.</a:t>
            </a:r>
            <a:br>
              <a:rPr lang="en-GB" dirty="0"/>
            </a:br>
            <a:r>
              <a:rPr lang="en-GB" dirty="0"/>
              <a:t>You pull the tail at one end and it </a:t>
            </a:r>
            <a:r>
              <a:rPr lang="en-GB" dirty="0" err="1"/>
              <a:t>miaows</a:t>
            </a:r>
            <a:r>
              <a:rPr lang="en-GB" dirty="0"/>
              <a:t> at the other</a:t>
            </a:r>
            <a:br>
              <a:rPr lang="en-GB" dirty="0"/>
            </a:br>
            <a:r>
              <a:rPr lang="en-GB" dirty="0"/>
              <a:t>... [however] … the real communication problem</a:t>
            </a:r>
            <a:br>
              <a:rPr lang="en-GB" dirty="0"/>
            </a:br>
            <a:r>
              <a:rPr lang="en-GB" dirty="0"/>
              <a:t>is </a:t>
            </a:r>
            <a:r>
              <a:rPr lang="en-GB" i="1" dirty="0">
                <a:solidFill>
                  <a:srgbClr val="C00000"/>
                </a:solidFill>
              </a:rPr>
              <a:t>the illusion that it has happened</a:t>
            </a:r>
            <a:r>
              <a:rPr lang="en-GB" dirty="0"/>
              <a:t>.”</a:t>
            </a:r>
          </a:p>
          <a:p>
            <a:pPr marL="0" indent="0" algn="r">
              <a:buNone/>
            </a:pPr>
            <a:r>
              <a:rPr lang="en-GB" sz="2400" dirty="0"/>
              <a:t>Einstein (apocryphal?)</a:t>
            </a:r>
          </a:p>
        </p:txBody>
      </p:sp>
    </p:spTree>
    <p:extLst>
      <p:ext uri="{BB962C8B-B14F-4D97-AF65-F5344CB8AC3E}">
        <p14:creationId xmlns:p14="http://schemas.microsoft.com/office/powerpoint/2010/main" val="6290090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9B168E-66D3-4A78-B7B4-07F080465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2618" y="155679"/>
            <a:ext cx="2530059" cy="6187976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9089C80-C737-4C31-8724-254283BA2B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323" y="459000"/>
            <a:ext cx="4618350" cy="1109188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anchor="ctr" anchorCtr="1">
            <a:normAutofit fontScale="92500"/>
          </a:bodyPr>
          <a:lstStyle/>
          <a:p>
            <a:pPr marL="0" indent="0" algn="ctr">
              <a:buNone/>
            </a:pPr>
            <a:r>
              <a:rPr lang="en-GB" dirty="0"/>
              <a:t>Have we committed enough time to have a proper dialogue?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63F9F62-623E-41D9-BD6C-6FC5A27B15C6}"/>
              </a:ext>
            </a:extLst>
          </p:cNvPr>
          <p:cNvSpPr txBox="1">
            <a:spLocks/>
          </p:cNvSpPr>
          <p:nvPr/>
        </p:nvSpPr>
        <p:spPr>
          <a:xfrm>
            <a:off x="1504268" y="3074056"/>
            <a:ext cx="4618350" cy="11091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vert="horz" lIns="91440" tIns="45720" rIns="91440" bIns="45720" rtlCol="0" anchor="ctr" anchorCtr="1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dirty="0"/>
              <a:t>Is this the right time &amp; place to have a (good) argument?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1991D5-34E5-4044-89C6-18E6FE5990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268" y="4183244"/>
            <a:ext cx="4000500" cy="21907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60357A-42D7-4F16-A8A4-A7619C3520E1}"/>
              </a:ext>
            </a:extLst>
          </p:cNvPr>
          <p:cNvSpPr txBox="1"/>
          <p:nvPr/>
        </p:nvSpPr>
        <p:spPr>
          <a:xfrm>
            <a:off x="2187000" y="1595399"/>
            <a:ext cx="373268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dirty="0"/>
              <a:t>As Bill Gates says (amongst others):</a:t>
            </a:r>
            <a:br>
              <a:rPr lang="en-GB" dirty="0"/>
            </a:br>
            <a:r>
              <a:rPr lang="en-GB" sz="2800" dirty="0"/>
              <a:t>“Busy is the new stupid”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8EC172-9CED-4DBE-B966-F9654D9C8991}"/>
              </a:ext>
            </a:extLst>
          </p:cNvPr>
          <p:cNvSpPr txBox="1"/>
          <p:nvPr/>
        </p:nvSpPr>
        <p:spPr>
          <a:xfrm>
            <a:off x="7628807" y="6345165"/>
            <a:ext cx="102387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h/t XKCD</a:t>
            </a:r>
          </a:p>
        </p:txBody>
      </p:sp>
    </p:spTree>
    <p:extLst>
      <p:ext uri="{BB962C8B-B14F-4D97-AF65-F5344CB8AC3E}">
        <p14:creationId xmlns:p14="http://schemas.microsoft.com/office/powerpoint/2010/main" val="370515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F3C07-D0BC-4739-9D4E-024AAFE86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38874"/>
          </a:xfrm>
        </p:spPr>
        <p:txBody>
          <a:bodyPr>
            <a:normAutofit fontScale="90000"/>
          </a:bodyPr>
          <a:lstStyle/>
          <a:p>
            <a:r>
              <a:rPr lang="en-GB" dirty="0"/>
              <a:t>Life’s too short.</a:t>
            </a:r>
            <a:br>
              <a:rPr lang="en-GB" dirty="0"/>
            </a:br>
            <a:r>
              <a:rPr lang="en-GB" sz="3100" b="1" i="1" dirty="0">
                <a:solidFill>
                  <a:srgbClr val="C00000"/>
                </a:solidFill>
              </a:rPr>
              <a:t>To waste too much time on “sub-optimal” dialogues</a:t>
            </a:r>
            <a:r>
              <a:rPr lang="en-GB" sz="3100" dirty="0"/>
              <a:t>.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178E93-92C6-47BA-AAC9-850F62127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84000"/>
            <a:ext cx="7886700" cy="490887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i="1" dirty="0">
                <a:solidFill>
                  <a:srgbClr val="C00000"/>
                </a:solidFill>
              </a:rPr>
              <a:t>Easy</a:t>
            </a:r>
            <a:r>
              <a:rPr lang="en-GB" dirty="0"/>
              <a:t> to find “irrational” stuff to be sceptical about. </a:t>
            </a:r>
            <a:r>
              <a:rPr lang="en-GB" sz="2400" i="1" dirty="0"/>
              <a:t>[No shortage of </a:t>
            </a:r>
            <a:r>
              <a:rPr lang="en-GB" sz="2400" i="1" dirty="0" err="1"/>
              <a:t>Gyneth</a:t>
            </a:r>
            <a:r>
              <a:rPr lang="en-GB" sz="2400" i="1" dirty="0"/>
              <a:t> </a:t>
            </a:r>
            <a:r>
              <a:rPr lang="en-GB" sz="2400" i="1" dirty="0" err="1"/>
              <a:t>Paltrows</a:t>
            </a:r>
            <a:r>
              <a:rPr lang="en-GB" sz="2400" i="1" dirty="0"/>
              <a:t> and Flat-Earthers and Anti-Vaxxers and assorted pseudo-science trolls to be sceptical about, even to be cynical and motivated by SJW-style outrage? And how often is it progressive, if and when you do engage?]</a:t>
            </a:r>
          </a:p>
          <a:p>
            <a:pPr marL="0" indent="0">
              <a:buNone/>
            </a:pPr>
            <a:endParaRPr lang="en-GB" i="1" dirty="0"/>
          </a:p>
          <a:p>
            <a:pPr marL="0" indent="0">
              <a:buNone/>
            </a:pPr>
            <a:r>
              <a:rPr lang="en-GB" b="1" i="1" dirty="0">
                <a:solidFill>
                  <a:srgbClr val="C00000"/>
                </a:solidFill>
              </a:rPr>
              <a:t>Much harder</a:t>
            </a:r>
            <a:r>
              <a:rPr lang="en-GB" dirty="0"/>
              <a:t> to be sceptical </a:t>
            </a:r>
            <a:r>
              <a:rPr lang="en-GB" b="1" i="1" dirty="0"/>
              <a:t>about</a:t>
            </a:r>
            <a:r>
              <a:rPr lang="en-GB" dirty="0"/>
              <a:t> science and rationality itself. </a:t>
            </a:r>
            <a:r>
              <a:rPr lang="en-GB" sz="2400" i="1" dirty="0"/>
              <a:t>[</a:t>
            </a:r>
            <a:r>
              <a:rPr lang="en-GB" sz="2400" b="1" i="1" dirty="0">
                <a:solidFill>
                  <a:srgbClr val="C00000"/>
                </a:solidFill>
              </a:rPr>
              <a:t>Meta</a:t>
            </a:r>
            <a:r>
              <a:rPr lang="en-GB" sz="2400" i="1" dirty="0"/>
              <a:t>, remember – about </a:t>
            </a:r>
            <a:r>
              <a:rPr lang="en-GB" sz="2400" i="1" dirty="0">
                <a:solidFill>
                  <a:srgbClr val="C00000"/>
                </a:solidFill>
              </a:rPr>
              <a:t>the processes and values of science we take for granted</a:t>
            </a:r>
            <a:r>
              <a:rPr lang="en-GB" sz="2400" i="1" dirty="0"/>
              <a:t> – </a:t>
            </a:r>
            <a:r>
              <a:rPr lang="en-GB" sz="2400" b="1" i="1" dirty="0"/>
              <a:t>not</a:t>
            </a:r>
            <a:r>
              <a:rPr lang="en-GB" sz="2400" i="1" dirty="0"/>
              <a:t> the content which is necessarily contingent and potentially skewed by interests &amp; biases. We have “critical thinking” and “scientific method” (etc) for that.]</a:t>
            </a:r>
            <a:br>
              <a:rPr lang="en-GB" sz="2400" i="1" dirty="0"/>
            </a:br>
            <a:endParaRPr lang="en-GB" sz="2400" i="1" dirty="0"/>
          </a:p>
          <a:p>
            <a:pPr marL="0" indent="0" algn="r">
              <a:buNone/>
            </a:pPr>
            <a:r>
              <a:rPr lang="en-GB" sz="2400" i="1" dirty="0"/>
              <a:t>“We [do these things] not because they are easy,</a:t>
            </a:r>
            <a:br>
              <a:rPr lang="en-GB" sz="2400" i="1" dirty="0"/>
            </a:br>
            <a:r>
              <a:rPr lang="en-GB" sz="2400" i="1" dirty="0"/>
              <a:t>but because they are hard.” (JFK)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01733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B13FD-558E-4661-8667-700F20E11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49000"/>
            <a:ext cx="7886700" cy="4005000"/>
          </a:xfrm>
        </p:spPr>
        <p:txBody>
          <a:bodyPr>
            <a:normAutofit/>
          </a:bodyPr>
          <a:lstStyle/>
          <a:p>
            <a:r>
              <a:rPr lang="en-GB" dirty="0"/>
              <a:t>“I think what post-modernists did was truly evil.”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“I think what physicists did was truly evil.”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                       Both equally</a:t>
            </a:r>
            <a:br>
              <a:rPr lang="en-GB" dirty="0"/>
            </a:br>
            <a:r>
              <a:rPr lang="en-GB" dirty="0"/>
              <a:t>                                 irrational statements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7BC306-46DB-495E-9F62-AF79B88F27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000" y="2238374"/>
            <a:ext cx="4455000" cy="26454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EB591D-14DC-4654-AFB8-C823452DB3D0}"/>
              </a:ext>
            </a:extLst>
          </p:cNvPr>
          <p:cNvSpPr txBox="1"/>
          <p:nvPr/>
        </p:nvSpPr>
        <p:spPr>
          <a:xfrm>
            <a:off x="297000" y="5139000"/>
            <a:ext cx="8370000" cy="144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GB" dirty="0"/>
              <a:t>But, but, but …… </a:t>
            </a:r>
            <a:r>
              <a:rPr lang="en-GB" b="1" i="1" dirty="0">
                <a:solidFill>
                  <a:srgbClr val="C00000"/>
                </a:solidFill>
              </a:rPr>
              <a:t>NUANCE</a:t>
            </a:r>
            <a:r>
              <a:rPr lang="en-GB" dirty="0"/>
              <a:t> matters!</a:t>
            </a:r>
          </a:p>
          <a:p>
            <a:pPr marL="0" indent="0" algn="ctr">
              <a:buNone/>
            </a:pPr>
            <a:r>
              <a:rPr lang="en-GB" dirty="0"/>
              <a:t>“There’s a crack, a crack in everything,</a:t>
            </a:r>
            <a:br>
              <a:rPr lang="en-GB" dirty="0"/>
            </a:br>
            <a:r>
              <a:rPr lang="en-GB" dirty="0"/>
              <a:t>it’s how the light gets in.” </a:t>
            </a:r>
            <a:r>
              <a:rPr lang="en-GB" sz="2000" dirty="0"/>
              <a:t>(Leonard Cohen)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502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223CE-D9D9-47AB-A849-9BF63CFA1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8874"/>
          </a:xfrm>
        </p:spPr>
        <p:txBody>
          <a:bodyPr>
            <a:noAutofit/>
          </a:bodyPr>
          <a:lstStyle/>
          <a:p>
            <a:r>
              <a:rPr lang="en-GB" sz="3200" b="1" dirty="0"/>
              <a:t>Outline – </a:t>
            </a:r>
            <a:r>
              <a:rPr lang="en-GB" sz="3200" b="1" dirty="0" err="1"/>
              <a:t>TeessideSitP</a:t>
            </a:r>
            <a:r>
              <a:rPr lang="en-GB" sz="3200" b="1" dirty="0"/>
              <a:t>, </a:t>
            </a:r>
            <a:r>
              <a:rPr lang="en-GB" sz="3200" b="1" i="1" dirty="0">
                <a:solidFill>
                  <a:srgbClr val="C00000"/>
                </a:solidFill>
              </a:rPr>
              <a:t>we</a:t>
            </a:r>
            <a:r>
              <a:rPr lang="en-GB" sz="3200" b="1" dirty="0"/>
              <a:t> have a problem.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FEB5B-64AB-436F-9D55-B9FCBC033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34002"/>
            <a:ext cx="7886700" cy="5444998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>
                <a:solidFill>
                  <a:srgbClr val="C00000"/>
                </a:solidFill>
              </a:rPr>
              <a:t>Meta</a:t>
            </a:r>
            <a:r>
              <a:rPr lang="en-GB" dirty="0"/>
              <a:t> – </a:t>
            </a:r>
            <a:r>
              <a:rPr lang="en-GB" i="1" dirty="0"/>
              <a:t>Form</a:t>
            </a:r>
            <a:r>
              <a:rPr lang="en-GB" dirty="0"/>
              <a:t> of the evening</a:t>
            </a:r>
          </a:p>
          <a:p>
            <a:pPr lvl="1"/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Communication</a:t>
            </a:r>
            <a:r>
              <a:rPr lang="en-GB" dirty="0"/>
              <a:t> – of the </a:t>
            </a:r>
            <a:r>
              <a:rPr lang="en-GB" i="1" dirty="0"/>
              <a:t>message.</a:t>
            </a:r>
          </a:p>
          <a:p>
            <a:pPr lvl="1"/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Clarifying Discussion</a:t>
            </a:r>
            <a:r>
              <a:rPr lang="en-GB" dirty="0"/>
              <a:t> - of understanding of the </a:t>
            </a:r>
            <a:r>
              <a:rPr lang="en-GB" i="1" dirty="0"/>
              <a:t>intended</a:t>
            </a:r>
            <a:r>
              <a:rPr lang="en-GB" dirty="0"/>
              <a:t> message. </a:t>
            </a:r>
            <a:r>
              <a:rPr lang="en-GB" i="1" dirty="0"/>
              <a:t>(NB “First-base” - do not pass go</a:t>
            </a:r>
            <a:r>
              <a:rPr lang="en-GB" dirty="0"/>
              <a:t>.)</a:t>
            </a:r>
          </a:p>
          <a:p>
            <a:pPr lvl="1"/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Free Discussion</a:t>
            </a:r>
            <a:r>
              <a:rPr lang="en-GB" dirty="0"/>
              <a:t> – of anything arising from </a:t>
            </a:r>
            <a:r>
              <a:rPr lang="en-GB" i="1" dirty="0"/>
              <a:t>the</a:t>
            </a:r>
            <a:r>
              <a:rPr lang="en-GB" dirty="0"/>
              <a:t> message.</a:t>
            </a:r>
          </a:p>
          <a:p>
            <a:r>
              <a:rPr lang="en-GB" b="1" dirty="0">
                <a:solidFill>
                  <a:srgbClr val="C00000"/>
                </a:solidFill>
              </a:rPr>
              <a:t>Meta-Meta</a:t>
            </a:r>
            <a:r>
              <a:rPr lang="en-GB" dirty="0"/>
              <a:t> – The “message” is itself “meta”:</a:t>
            </a:r>
            <a:br>
              <a:rPr lang="en-GB" dirty="0"/>
            </a:br>
            <a:r>
              <a:rPr lang="en-GB" b="1" i="1" dirty="0"/>
              <a:t>About the nature </a:t>
            </a:r>
            <a:r>
              <a:rPr lang="en-GB" dirty="0"/>
              <a:t>of our communication processes – rather than any of the (many) specific example topics.</a:t>
            </a:r>
          </a:p>
          <a:p>
            <a:r>
              <a:rPr lang="en-GB" dirty="0"/>
              <a:t>Because it’s meta(-meta) it’s </a:t>
            </a:r>
            <a:r>
              <a:rPr lang="en-GB" b="1" i="1" dirty="0">
                <a:solidFill>
                  <a:srgbClr val="C00000"/>
                </a:solidFill>
              </a:rPr>
              <a:t>more than </a:t>
            </a:r>
            <a:r>
              <a:rPr lang="en-GB" dirty="0"/>
              <a:t>science.</a:t>
            </a:r>
            <a:br>
              <a:rPr lang="en-GB" dirty="0"/>
            </a:br>
            <a:r>
              <a:rPr lang="en-GB" dirty="0"/>
              <a:t>It’s a </a:t>
            </a:r>
            <a:r>
              <a:rPr lang="en-GB" b="1" i="1" dirty="0">
                <a:solidFill>
                  <a:srgbClr val="C00000"/>
                </a:solidFill>
              </a:rPr>
              <a:t>proper integration </a:t>
            </a:r>
            <a:r>
              <a:rPr lang="en-GB" dirty="0"/>
              <a:t>of science and humanities (</a:t>
            </a:r>
            <a:r>
              <a:rPr lang="en-GB" i="1" dirty="0"/>
              <a:t>including philosophy, yes (!) even </a:t>
            </a:r>
            <a:r>
              <a:rPr lang="en-GB" i="1" dirty="0" err="1"/>
              <a:t>PoMo</a:t>
            </a:r>
            <a:r>
              <a:rPr lang="en-GB" i="1" dirty="0"/>
              <a:t> philosophy</a:t>
            </a:r>
            <a:r>
              <a:rPr lang="en-GB" dirty="0"/>
              <a:t>).</a:t>
            </a:r>
          </a:p>
          <a:p>
            <a:r>
              <a:rPr lang="en-GB" dirty="0"/>
              <a:t>Choosing </a:t>
            </a:r>
            <a:r>
              <a:rPr lang="en-GB" b="1" i="1" dirty="0">
                <a:solidFill>
                  <a:srgbClr val="C00000"/>
                </a:solidFill>
              </a:rPr>
              <a:t>the right words </a:t>
            </a:r>
            <a:r>
              <a:rPr lang="en-GB" dirty="0"/>
              <a:t>for argument / dialogue?</a:t>
            </a:r>
          </a:p>
          <a:p>
            <a:r>
              <a:rPr lang="en-GB" dirty="0"/>
              <a:t>Proper dialogue is hard work, takes </a:t>
            </a:r>
            <a:r>
              <a:rPr lang="en-GB" b="1" i="1" dirty="0">
                <a:solidFill>
                  <a:srgbClr val="C00000"/>
                </a:solidFill>
              </a:rPr>
              <a:t>time and commitment</a:t>
            </a:r>
            <a:r>
              <a:rPr lang="en-GB" dirty="0"/>
              <a:t>. Multiple priorities. Life’s too short? </a:t>
            </a:r>
          </a:p>
          <a:p>
            <a:r>
              <a:rPr lang="en-GB" dirty="0"/>
              <a:t>Summary in </a:t>
            </a:r>
            <a:r>
              <a:rPr lang="en-GB" b="1" i="1" dirty="0">
                <a:solidFill>
                  <a:srgbClr val="C00000"/>
                </a:solidFill>
              </a:rPr>
              <a:t>rules</a:t>
            </a:r>
            <a:r>
              <a:rPr lang="en-GB" dirty="0"/>
              <a:t>.</a:t>
            </a:r>
          </a:p>
          <a:p>
            <a:r>
              <a:rPr lang="en-GB" dirty="0"/>
              <a:t>Potential discussion topics / questions?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57631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FE499-3517-40B2-B493-AF54C4AD1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48CC6-90D8-4C00-97B6-FECCB443B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84961C-A544-4B94-A7A8-18ECEA178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9511"/>
            <a:ext cx="9144000" cy="60989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E558C00-A2D9-4205-B95C-FDB47A400890}"/>
              </a:ext>
            </a:extLst>
          </p:cNvPr>
          <p:cNvSpPr txBox="1"/>
          <p:nvPr/>
        </p:nvSpPr>
        <p:spPr>
          <a:xfrm>
            <a:off x="432000" y="594000"/>
            <a:ext cx="2745000" cy="646331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/>
              <a:t>Time Check?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5DA166-778D-4E34-871C-84992B095F70}"/>
              </a:ext>
            </a:extLst>
          </p:cNvPr>
          <p:cNvSpPr txBox="1"/>
          <p:nvPr/>
        </p:nvSpPr>
        <p:spPr>
          <a:xfrm>
            <a:off x="7137000" y="3188404"/>
            <a:ext cx="18450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Endless Rules</a:t>
            </a:r>
            <a:br>
              <a:rPr lang="en-GB" dirty="0"/>
            </a:br>
            <a:r>
              <a:rPr lang="en-GB" dirty="0"/>
              <a:t>and Examples?</a:t>
            </a:r>
          </a:p>
          <a:p>
            <a:endParaRPr lang="en-GB" dirty="0"/>
          </a:p>
          <a:p>
            <a:r>
              <a:rPr lang="en-GB" dirty="0"/>
              <a:t>Summary</a:t>
            </a:r>
          </a:p>
          <a:p>
            <a:endParaRPr lang="en-GB" dirty="0"/>
          </a:p>
          <a:p>
            <a:r>
              <a:rPr lang="en-GB" dirty="0"/>
              <a:t>Clarification &amp; Discussion</a:t>
            </a:r>
          </a:p>
          <a:p>
            <a:br>
              <a:rPr lang="en-GB" dirty="0"/>
            </a:br>
            <a:r>
              <a:rPr lang="en-GB" dirty="0"/>
              <a:t>(Getting to first base, … first, obviously.)</a:t>
            </a:r>
          </a:p>
        </p:txBody>
      </p:sp>
    </p:spTree>
    <p:extLst>
      <p:ext uri="{BB962C8B-B14F-4D97-AF65-F5344CB8AC3E}">
        <p14:creationId xmlns:p14="http://schemas.microsoft.com/office/powerpoint/2010/main" val="24784203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98F10-DA73-4BAD-AEDB-59DC8F78D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23873"/>
          </a:xfrm>
        </p:spPr>
        <p:txBody>
          <a:bodyPr/>
          <a:lstStyle/>
          <a:p>
            <a:r>
              <a:rPr lang="en-GB" dirty="0"/>
              <a:t>Rules of “Proper Dialogue”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379119-61B7-4E85-900A-6385F1579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69002"/>
            <a:ext cx="7886700" cy="5448870"/>
          </a:xfrm>
        </p:spPr>
        <p:txBody>
          <a:bodyPr>
            <a:normAutofit fontScale="70000" lnSpcReduction="20000"/>
          </a:bodyPr>
          <a:lstStyle/>
          <a:p>
            <a:r>
              <a:rPr lang="en-GB" dirty="0" err="1"/>
              <a:t>Cf</a:t>
            </a:r>
            <a:r>
              <a:rPr lang="en-GB" dirty="0"/>
              <a:t> - Logic &lt; &gt; “Rules of Rhetorical Engagement”</a:t>
            </a:r>
            <a:br>
              <a:rPr lang="en-GB" dirty="0"/>
            </a:br>
            <a:r>
              <a:rPr lang="en-GB" b="1" i="1" dirty="0">
                <a:solidFill>
                  <a:srgbClr val="C00000"/>
                </a:solidFill>
              </a:rPr>
              <a:t>Rules are for guidance of the wise and the enslavement of fools</a:t>
            </a:r>
            <a:r>
              <a:rPr lang="en-GB" dirty="0"/>
              <a:t>.</a:t>
            </a:r>
          </a:p>
          <a:p>
            <a:r>
              <a:rPr lang="en-GB" dirty="0"/>
              <a:t>Freedom of expression – comes with rules and constraints.</a:t>
            </a:r>
          </a:p>
          <a:p>
            <a:r>
              <a:rPr lang="en-GB" dirty="0"/>
              <a:t>In a sense only 3 rules: </a:t>
            </a:r>
            <a:r>
              <a:rPr lang="en-GB" b="1" i="1" dirty="0">
                <a:solidFill>
                  <a:srgbClr val="C00000"/>
                </a:solidFill>
              </a:rPr>
              <a:t>Respect, Respect and Respect</a:t>
            </a:r>
            <a:r>
              <a:rPr lang="en-GB" dirty="0"/>
              <a:t>.</a:t>
            </a:r>
          </a:p>
          <a:p>
            <a:r>
              <a:rPr lang="en-GB" dirty="0"/>
              <a:t>Respect = Good faith – not just good </a:t>
            </a:r>
            <a:r>
              <a:rPr lang="en-GB" i="1" dirty="0"/>
              <a:t>intentions</a:t>
            </a:r>
            <a:r>
              <a:rPr lang="en-GB" dirty="0"/>
              <a:t>, but taking </a:t>
            </a:r>
            <a:r>
              <a:rPr lang="en-GB" b="1" i="1" dirty="0">
                <a:solidFill>
                  <a:srgbClr val="C00000"/>
                </a:solidFill>
              </a:rPr>
              <a:t>responsibility for follow-through </a:t>
            </a:r>
            <a:r>
              <a:rPr lang="en-GB" dirty="0"/>
              <a:t>(offense, misunderstanding, getting to first-base, agreeing to disagree as a minimum, etc.)</a:t>
            </a:r>
          </a:p>
          <a:p>
            <a:r>
              <a:rPr lang="en-GB" b="1" i="1" dirty="0">
                <a:solidFill>
                  <a:srgbClr val="C00000"/>
                </a:solidFill>
              </a:rPr>
              <a:t>Getting to First-base </a:t>
            </a:r>
            <a:r>
              <a:rPr lang="en-GB" dirty="0"/>
              <a:t>/ Rappaport’s Rule / aka “</a:t>
            </a:r>
            <a:r>
              <a:rPr lang="en-GB" dirty="0" err="1"/>
              <a:t>Steelmanning</a:t>
            </a:r>
            <a:r>
              <a:rPr lang="en-GB" dirty="0"/>
              <a:t>” </a:t>
            </a:r>
            <a:r>
              <a:rPr lang="en-GB" i="1" dirty="0"/>
              <a:t>&gt;&gt;(more)</a:t>
            </a:r>
          </a:p>
          <a:p>
            <a:r>
              <a:rPr lang="en-GB" b="1" i="1" dirty="0">
                <a:solidFill>
                  <a:srgbClr val="C00000"/>
                </a:solidFill>
              </a:rPr>
              <a:t>Agreeing to Disagree </a:t>
            </a:r>
            <a:r>
              <a:rPr lang="en-GB" dirty="0"/>
              <a:t>/ Pause or Complete Stop. </a:t>
            </a:r>
            <a:r>
              <a:rPr lang="en-GB" i="1" dirty="0"/>
              <a:t>&gt;&gt;(more)</a:t>
            </a:r>
          </a:p>
          <a:p>
            <a:r>
              <a:rPr lang="en-GB" dirty="0"/>
              <a:t>Many wrinkles (subjective rules and exceptions </a:t>
            </a:r>
            <a:r>
              <a:rPr lang="en-GB" i="1" dirty="0"/>
              <a:t>that matter even though </a:t>
            </a:r>
            <a:r>
              <a:rPr lang="en-GB" dirty="0"/>
              <a:t>they can’t be comprehensively and objectively defined):</a:t>
            </a:r>
          </a:p>
          <a:p>
            <a:pPr lvl="1"/>
            <a:r>
              <a:rPr lang="en-GB" dirty="0"/>
              <a:t>“Definitions” – broad and narrow, fixed and fluid.</a:t>
            </a:r>
          </a:p>
          <a:p>
            <a:pPr lvl="1"/>
            <a:r>
              <a:rPr lang="en-GB" dirty="0"/>
              <a:t>“The Court Jester” – irony and humour generally.</a:t>
            </a:r>
          </a:p>
          <a:p>
            <a:pPr lvl="1"/>
            <a:r>
              <a:rPr lang="en-GB" dirty="0"/>
              <a:t>“Good fences” – rules that “look” PC or </a:t>
            </a:r>
            <a:r>
              <a:rPr lang="en-GB" dirty="0" err="1"/>
              <a:t>PoMo</a:t>
            </a:r>
            <a:r>
              <a:rPr lang="en-GB" dirty="0"/>
              <a:t> but need to understand where and why they matter.</a:t>
            </a:r>
          </a:p>
          <a:p>
            <a:pPr lvl="1"/>
            <a:r>
              <a:rPr lang="en-GB" dirty="0"/>
              <a:t>“Game theory” – whether win-lose or win-win, strategic attention-grabbing, devils advocate, ironic lies and </a:t>
            </a:r>
            <a:r>
              <a:rPr lang="en-GB" i="1" dirty="0"/>
              <a:t>deliberate</a:t>
            </a:r>
            <a:r>
              <a:rPr lang="en-GB" dirty="0"/>
              <a:t> offense, playing to the gallery, and more “tricks of sophistry”. NOT advocating sophistry, but communication is ALWAYS a rhetorical game.</a:t>
            </a:r>
          </a:p>
          <a:p>
            <a:pPr marL="0" indent="0">
              <a:buNone/>
            </a:pPr>
            <a:r>
              <a:rPr lang="en-GB" dirty="0"/>
              <a:t>(See </a:t>
            </a:r>
            <a:r>
              <a:rPr lang="en-GB" dirty="0">
                <a:hlinkClick r:id="rId2"/>
              </a:rPr>
              <a:t>http://www.psybertron.org/rules-of-rhetorical-engagement</a:t>
            </a:r>
            <a:r>
              <a:rPr lang="en-GB" dirty="0"/>
              <a:t> )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0560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98F10-DA73-4BAD-AEDB-59DC8F78D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23873"/>
          </a:xfrm>
        </p:spPr>
        <p:txBody>
          <a:bodyPr/>
          <a:lstStyle/>
          <a:p>
            <a:r>
              <a:rPr lang="en-GB" dirty="0"/>
              <a:t>Two Key Process Rules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379119-61B7-4E85-900A-6385F1579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69002"/>
            <a:ext cx="7886700" cy="5448870"/>
          </a:xfrm>
        </p:spPr>
        <p:txBody>
          <a:bodyPr>
            <a:normAutofit fontScale="92500" lnSpcReduction="20000"/>
          </a:bodyPr>
          <a:lstStyle/>
          <a:p>
            <a:r>
              <a:rPr lang="en-GB" b="1" i="1" dirty="0">
                <a:solidFill>
                  <a:srgbClr val="C00000"/>
                </a:solidFill>
              </a:rPr>
              <a:t>Getting to First-base?</a:t>
            </a:r>
            <a:br>
              <a:rPr lang="en-GB" b="1" i="1" dirty="0">
                <a:solidFill>
                  <a:srgbClr val="C00000"/>
                </a:solidFill>
              </a:rPr>
            </a:br>
            <a:r>
              <a:rPr lang="en-GB" dirty="0"/>
              <a:t>(Rappaport’s Rule or “</a:t>
            </a:r>
            <a:r>
              <a:rPr lang="en-GB" dirty="0" err="1"/>
              <a:t>Steelmanning</a:t>
            </a:r>
            <a:r>
              <a:rPr lang="en-GB" dirty="0"/>
              <a:t>”)</a:t>
            </a:r>
            <a:br>
              <a:rPr lang="en-GB" dirty="0"/>
            </a:br>
            <a:r>
              <a:rPr lang="en-GB" dirty="0"/>
              <a:t>The opposite of a straw-man. Re-stating the other position so well and succinctly, that the other </a:t>
            </a:r>
            <a:r>
              <a:rPr lang="en-GB" i="1" dirty="0"/>
              <a:t>not only agrees but thanks you</a:t>
            </a:r>
            <a:r>
              <a:rPr lang="en-GB" dirty="0"/>
              <a:t> for doing it better than they could themselves, whether you agree with it or not.</a:t>
            </a:r>
            <a:br>
              <a:rPr lang="en-GB" dirty="0"/>
            </a:br>
            <a:r>
              <a:rPr lang="en-GB" dirty="0"/>
              <a:t>(</a:t>
            </a:r>
            <a:r>
              <a:rPr lang="en-GB" i="1" dirty="0" err="1"/>
              <a:t>Cf</a:t>
            </a:r>
            <a:r>
              <a:rPr lang="en-GB" i="1" dirty="0"/>
              <a:t> straw-man, mis-representation of other position - explicit or implied, deliberate or accidental.</a:t>
            </a:r>
            <a:r>
              <a:rPr lang="en-GB" dirty="0"/>
              <a:t>)</a:t>
            </a:r>
          </a:p>
          <a:p>
            <a:r>
              <a:rPr lang="en-GB" b="1" i="1" dirty="0">
                <a:solidFill>
                  <a:srgbClr val="C00000"/>
                </a:solidFill>
              </a:rPr>
              <a:t>Agreeing to Disagree?</a:t>
            </a:r>
            <a:br>
              <a:rPr lang="en-GB" b="1" i="1" dirty="0">
                <a:solidFill>
                  <a:srgbClr val="C00000"/>
                </a:solidFill>
              </a:rPr>
            </a:br>
            <a:r>
              <a:rPr lang="en-GB" dirty="0"/>
              <a:t>(Whether pause or complete stop.)</a:t>
            </a:r>
            <a:br>
              <a:rPr lang="en-GB" dirty="0"/>
            </a:br>
            <a:r>
              <a:rPr lang="en-GB" dirty="0"/>
              <a:t>Did we or didn’t we get to </a:t>
            </a:r>
            <a:r>
              <a:rPr lang="en-GB" i="1" dirty="0"/>
              <a:t>first-base</a:t>
            </a:r>
            <a:r>
              <a:rPr lang="en-GB" dirty="0"/>
              <a:t>?</a:t>
            </a:r>
            <a:br>
              <a:rPr lang="en-GB" dirty="0"/>
            </a:br>
            <a:r>
              <a:rPr lang="en-GB" dirty="0"/>
              <a:t>If not is there </a:t>
            </a:r>
            <a:r>
              <a:rPr lang="en-GB" i="1" dirty="0"/>
              <a:t>any</a:t>
            </a:r>
            <a:r>
              <a:rPr lang="en-GB" dirty="0"/>
              <a:t> earlier statement we can agree on?</a:t>
            </a:r>
            <a:br>
              <a:rPr lang="en-GB" dirty="0"/>
            </a:br>
            <a:r>
              <a:rPr lang="en-GB" dirty="0"/>
              <a:t>(Even if it’s a statement of </a:t>
            </a:r>
            <a:r>
              <a:rPr lang="en-GB" i="1" dirty="0"/>
              <a:t>what</a:t>
            </a:r>
            <a:r>
              <a:rPr lang="en-GB" dirty="0"/>
              <a:t> it is we’re not agreeing or even sharing an understanding.)</a:t>
            </a:r>
            <a:br>
              <a:rPr lang="en-GB" dirty="0"/>
            </a:br>
            <a:r>
              <a:rPr lang="en-GB" dirty="0"/>
              <a:t>If neither – we’re still at square-one – </a:t>
            </a:r>
            <a:r>
              <a:rPr lang="en-GB" b="1" i="1" dirty="0">
                <a:solidFill>
                  <a:srgbClr val="C00000"/>
                </a:solidFill>
              </a:rPr>
              <a:t>we have failed </a:t>
            </a:r>
            <a:r>
              <a:rPr lang="en-GB" dirty="0"/>
              <a:t>to reach first-base.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Have we agreed it’s worth putting more time into this?</a:t>
            </a:r>
          </a:p>
        </p:txBody>
      </p:sp>
    </p:spTree>
    <p:extLst>
      <p:ext uri="{BB962C8B-B14F-4D97-AF65-F5344CB8AC3E}">
        <p14:creationId xmlns:p14="http://schemas.microsoft.com/office/powerpoint/2010/main" val="34755048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CD70E4-E242-43DA-BA09-07DC357DA444}"/>
              </a:ext>
            </a:extLst>
          </p:cNvPr>
          <p:cNvSpPr txBox="1"/>
          <p:nvPr/>
        </p:nvSpPr>
        <p:spPr>
          <a:xfrm>
            <a:off x="747000" y="1449000"/>
            <a:ext cx="7740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highlight>
                  <a:srgbClr val="FFFF00"/>
                </a:highlight>
              </a:rPr>
              <a:t>“We benefit from a proper integration</a:t>
            </a:r>
            <a:br>
              <a:rPr lang="en-GB" sz="2800" dirty="0">
                <a:highlight>
                  <a:srgbClr val="FFFF00"/>
                </a:highlight>
              </a:rPr>
            </a:br>
            <a:r>
              <a:rPr lang="en-GB" sz="2800" dirty="0">
                <a:highlight>
                  <a:srgbClr val="FFFF00"/>
                </a:highlight>
              </a:rPr>
              <a:t>of science and humanities</a:t>
            </a:r>
            <a:br>
              <a:rPr lang="en-GB" sz="2800" dirty="0">
                <a:highlight>
                  <a:srgbClr val="FFFF00"/>
                </a:highlight>
              </a:rPr>
            </a:br>
            <a:r>
              <a:rPr lang="en-GB" sz="2800" dirty="0">
                <a:highlight>
                  <a:srgbClr val="FFFF00"/>
                </a:highlight>
              </a:rPr>
              <a:t>approaches to knowledge and reasoning.”</a:t>
            </a:r>
            <a:br>
              <a:rPr lang="en-GB" sz="2800" dirty="0">
                <a:highlight>
                  <a:srgbClr val="FFFF00"/>
                </a:highlight>
              </a:rPr>
            </a:br>
            <a:r>
              <a:rPr lang="en-GB" sz="2800" dirty="0"/>
              <a:t>====</a:t>
            </a:r>
          </a:p>
          <a:p>
            <a:pPr algn="ctr"/>
            <a:r>
              <a:rPr lang="en-GB" sz="2800" dirty="0">
                <a:highlight>
                  <a:srgbClr val="FFFF00"/>
                </a:highlight>
              </a:rPr>
              <a:t>“Good Argument = Proper Dialogue</a:t>
            </a:r>
            <a:br>
              <a:rPr lang="en-GB" sz="2800" dirty="0">
                <a:highlight>
                  <a:srgbClr val="FFFF00"/>
                </a:highlight>
              </a:rPr>
            </a:br>
            <a:r>
              <a:rPr lang="en-GB" sz="2800" dirty="0">
                <a:highlight>
                  <a:srgbClr val="FFFF00"/>
                </a:highlight>
              </a:rPr>
              <a:t>using integrated reasoning.”</a:t>
            </a:r>
            <a:br>
              <a:rPr lang="en-GB" sz="2800" dirty="0">
                <a:highlight>
                  <a:srgbClr val="FFFF00"/>
                </a:highlight>
              </a:rPr>
            </a:br>
            <a:r>
              <a:rPr lang="en-GB" sz="2800" dirty="0"/>
              <a:t>====</a:t>
            </a:r>
            <a:br>
              <a:rPr lang="en-GB" sz="2800" dirty="0">
                <a:highlight>
                  <a:srgbClr val="FFFF00"/>
                </a:highlight>
              </a:rPr>
            </a:br>
            <a:r>
              <a:rPr lang="en-GB" sz="2800" dirty="0">
                <a:highlight>
                  <a:srgbClr val="FFFF00"/>
                </a:highlight>
              </a:rPr>
              <a:t>“Proper Dialogue has rules that matter.</a:t>
            </a:r>
            <a:br>
              <a:rPr lang="en-GB" sz="2800" dirty="0">
                <a:highlight>
                  <a:srgbClr val="FFFF00"/>
                </a:highlight>
              </a:rPr>
            </a:br>
            <a:r>
              <a:rPr lang="en-GB" sz="2800" dirty="0">
                <a:highlight>
                  <a:srgbClr val="FFFF00"/>
                </a:highlight>
              </a:rPr>
              <a:t>(</a:t>
            </a:r>
            <a:r>
              <a:rPr lang="en-GB" sz="2800" i="1" dirty="0">
                <a:highlight>
                  <a:srgbClr val="FFFF00"/>
                </a:highlight>
              </a:rPr>
              <a:t>even if </a:t>
            </a:r>
            <a:r>
              <a:rPr lang="en-GB" sz="2800" dirty="0">
                <a:highlight>
                  <a:srgbClr val="FFFF00"/>
                </a:highlight>
              </a:rPr>
              <a:t>they’re rhetorical / subjective / PC / </a:t>
            </a:r>
            <a:r>
              <a:rPr lang="en-GB" sz="2800" dirty="0" err="1">
                <a:highlight>
                  <a:srgbClr val="FFFF00"/>
                </a:highlight>
              </a:rPr>
              <a:t>PoMo</a:t>
            </a:r>
            <a:r>
              <a:rPr lang="en-GB" sz="2800" dirty="0">
                <a:highlight>
                  <a:srgbClr val="FFFF00"/>
                </a:highlight>
              </a:rPr>
              <a:t>).”</a:t>
            </a:r>
            <a:br>
              <a:rPr lang="en-GB" sz="2800" dirty="0">
                <a:highlight>
                  <a:srgbClr val="FFFF00"/>
                </a:highlight>
              </a:rPr>
            </a:br>
            <a:r>
              <a:rPr lang="en-GB" sz="2800" dirty="0"/>
              <a:t>====</a:t>
            </a:r>
          </a:p>
          <a:p>
            <a:pPr algn="ctr"/>
            <a:r>
              <a:rPr lang="en-GB" sz="2800" dirty="0">
                <a:highlight>
                  <a:srgbClr val="FFFF00"/>
                </a:highlight>
              </a:rPr>
              <a:t>“Getting to first-base / on the same page</a:t>
            </a:r>
            <a:br>
              <a:rPr lang="en-GB" sz="2800" dirty="0">
                <a:highlight>
                  <a:srgbClr val="FFFF00"/>
                </a:highlight>
              </a:rPr>
            </a:br>
            <a:r>
              <a:rPr lang="en-GB" sz="2800" dirty="0">
                <a:highlight>
                  <a:srgbClr val="FFFF00"/>
                </a:highlight>
              </a:rPr>
              <a:t>is a key process rule.”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2E42866-AD93-412E-BDF9-9CCD84F185B2}"/>
              </a:ext>
            </a:extLst>
          </p:cNvPr>
          <p:cNvSpPr txBox="1">
            <a:spLocks/>
          </p:cNvSpPr>
          <p:nvPr/>
        </p:nvSpPr>
        <p:spPr>
          <a:xfrm>
            <a:off x="747000" y="234000"/>
            <a:ext cx="7886700" cy="99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/>
              <a:t>What did I say?</a:t>
            </a:r>
            <a:br>
              <a:rPr lang="en-GB" sz="4000" dirty="0"/>
            </a:br>
            <a:r>
              <a:rPr lang="en-GB" sz="3200" dirty="0"/>
              <a:t>(Have we even got to first base this evening?)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19223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C5CDD-4DF8-4A28-ABF2-F1929D924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128874"/>
          </a:xfrm>
        </p:spPr>
        <p:txBody>
          <a:bodyPr/>
          <a:lstStyle/>
          <a:p>
            <a:r>
              <a:rPr lang="en-GB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90337-A338-484A-9018-F356863F0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94000"/>
            <a:ext cx="7886700" cy="4998873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If we haven’t got to first-base clarify / repeat as necessary?</a:t>
            </a:r>
            <a:endParaRPr lang="en-GB" i="1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Why? (How come </a:t>
            </a:r>
            <a:r>
              <a:rPr lang="en-GB" i="1" dirty="0"/>
              <a:t>and</a:t>
            </a:r>
            <a:r>
              <a:rPr lang="en-GB" dirty="0"/>
              <a:t> what for?)</a:t>
            </a:r>
            <a:br>
              <a:rPr lang="en-GB" dirty="0"/>
            </a:br>
            <a:r>
              <a:rPr lang="en-GB" dirty="0"/>
              <a:t>Why is simply “more science” bad news?</a:t>
            </a:r>
            <a:br>
              <a:rPr lang="en-GB" dirty="0"/>
            </a:br>
            <a:r>
              <a:rPr lang="en-GB" dirty="0"/>
              <a:t>Why is it detrimental to better integration?</a:t>
            </a:r>
            <a:br>
              <a:rPr lang="en-GB" dirty="0"/>
            </a:br>
            <a:r>
              <a:rPr lang="en-GB" dirty="0"/>
              <a:t>Why does that matter?</a:t>
            </a:r>
          </a:p>
          <a:p>
            <a:r>
              <a:rPr lang="en-GB" dirty="0"/>
              <a:t>Facts / Right &amp; Wrong / Truth &amp; Good / Error &amp; Lies?</a:t>
            </a:r>
            <a:br>
              <a:rPr lang="en-GB" dirty="0"/>
            </a:br>
            <a:r>
              <a:rPr lang="en-GB" dirty="0"/>
              <a:t>(Virtues? We tend to remember Aristotle for his logic in “western rationality”, overlooking the whole package of Ethics and Poetics.)</a:t>
            </a:r>
          </a:p>
          <a:p>
            <a:r>
              <a:rPr lang="en-GB" dirty="0"/>
              <a:t>Winning?</a:t>
            </a:r>
            <a:br>
              <a:rPr lang="en-GB" dirty="0"/>
            </a:br>
            <a:r>
              <a:rPr lang="en-GB" dirty="0"/>
              <a:t>(</a:t>
            </a:r>
            <a:r>
              <a:rPr lang="en-GB" i="1" dirty="0"/>
              <a:t>Shredding / Destroying / “</a:t>
            </a:r>
            <a:r>
              <a:rPr lang="en-GB" i="1" dirty="0" err="1"/>
              <a:t>pwning</a:t>
            </a:r>
            <a:r>
              <a:rPr lang="en-GB" i="1" dirty="0"/>
              <a:t>” / Dismantling, etc</a:t>
            </a:r>
            <a:r>
              <a:rPr lang="en-GB" dirty="0"/>
              <a:t>.) </a:t>
            </a:r>
            <a:r>
              <a:rPr lang="en-GB" sz="3600" b="1" dirty="0">
                <a:solidFill>
                  <a:srgbClr val="C00000"/>
                </a:solidFill>
              </a:rPr>
              <a:t>X</a:t>
            </a:r>
            <a:endParaRPr lang="en-GB" b="1" dirty="0">
              <a:solidFill>
                <a:srgbClr val="C00000"/>
              </a:solidFill>
            </a:endParaRPr>
          </a:p>
          <a:p>
            <a:r>
              <a:rPr lang="en-GB" dirty="0"/>
              <a:t>Human Exceptionalism?</a:t>
            </a:r>
          </a:p>
          <a:p>
            <a:r>
              <a:rPr lang="en-GB" dirty="0"/>
              <a:t>Actual Metaphysics?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36601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F9BC0-73D6-4D9B-A000-1679369D4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08F141A-6E72-40A6-8EC4-1B8624E2B6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029619"/>
            <a:ext cx="7886700" cy="3943350"/>
          </a:xfrm>
        </p:spPr>
      </p:pic>
    </p:spTree>
    <p:extLst>
      <p:ext uri="{BB962C8B-B14F-4D97-AF65-F5344CB8AC3E}">
        <p14:creationId xmlns:p14="http://schemas.microsoft.com/office/powerpoint/2010/main" val="23975990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A057D-5A3F-45E4-8A07-448BED6247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2000" dirty="0"/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1692888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6FB36-7B88-46A4-A8C2-D20B33D13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Angels on the head of a pin?</a:t>
            </a:r>
            <a:br>
              <a:rPr lang="en-GB" dirty="0"/>
            </a:br>
            <a:r>
              <a:rPr lang="en-GB" dirty="0"/>
              <a:t>Deckchairs on the Titanic?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F4A293-B921-4489-A2D9-7961FD115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167310"/>
            <a:ext cx="7886700" cy="145668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As Massimo </a:t>
            </a:r>
            <a:r>
              <a:rPr lang="en-GB" dirty="0" err="1"/>
              <a:t>Pigliucci</a:t>
            </a:r>
            <a:r>
              <a:rPr lang="en-GB" dirty="0"/>
              <a:t> says – it gives “analytic” philosophy a bad name. Clearly its only value is as </a:t>
            </a:r>
            <a:r>
              <a:rPr lang="en-GB" i="1" dirty="0">
                <a:solidFill>
                  <a:srgbClr val="C00000"/>
                </a:solidFill>
              </a:rPr>
              <a:t>an exercise in understanding the form and processes </a:t>
            </a:r>
            <a:r>
              <a:rPr lang="en-GB" dirty="0"/>
              <a:t>of such an argument. The specific argument and any conclusions are (almost certainly) entirely useless. </a:t>
            </a:r>
            <a:r>
              <a:rPr lang="en-GB" b="1" i="1" dirty="0">
                <a:solidFill>
                  <a:srgbClr val="C00000"/>
                </a:solidFill>
              </a:rPr>
              <a:t>It’s Meta to “the real world”.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59BC4C-A84F-4ECD-A11A-0A2EC9F75D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7000" y="1746776"/>
            <a:ext cx="5130000" cy="3364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61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3EA18-EA09-4900-BAE7-37CD24BE5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Science “versus” Humanities</a:t>
            </a:r>
            <a:br>
              <a:rPr lang="en-GB" dirty="0"/>
            </a:br>
            <a:r>
              <a:rPr lang="en-GB" dirty="0"/>
              <a:t>Two Cultures as Silos?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182AE0C-200E-4838-9297-9336E57F8884}"/>
              </a:ext>
            </a:extLst>
          </p:cNvPr>
          <p:cNvSpPr/>
          <p:nvPr/>
        </p:nvSpPr>
        <p:spPr>
          <a:xfrm>
            <a:off x="522000" y="4554000"/>
            <a:ext cx="8190000" cy="193887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Scientists appreciate / value / use / inspire art.</a:t>
            </a:r>
          </a:p>
          <a:p>
            <a:pPr algn="ctr"/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Artists appreciate / value / use / inspire science.</a:t>
            </a:r>
          </a:p>
          <a:p>
            <a:pPr algn="ctr"/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(But each “silo” has </a:t>
            </a:r>
            <a:r>
              <a:rPr lang="en-GB" dirty="0">
                <a:solidFill>
                  <a:srgbClr val="C00000"/>
                </a:solidFill>
              </a:rPr>
              <a:t>internal processes and</a:t>
            </a:r>
            <a:br>
              <a:rPr lang="en-GB" dirty="0">
                <a:solidFill>
                  <a:srgbClr val="C00000"/>
                </a:solidFill>
              </a:rPr>
            </a:br>
            <a:r>
              <a:rPr lang="en-GB" dirty="0">
                <a:solidFill>
                  <a:srgbClr val="C00000"/>
                </a:solidFill>
              </a:rPr>
              <a:t>values</a:t>
            </a:r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 that aim to keep the other at bay?)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05FB285-88B4-4A21-AB2B-88E9145892DC}"/>
              </a:ext>
            </a:extLst>
          </p:cNvPr>
          <p:cNvSpPr/>
          <p:nvPr/>
        </p:nvSpPr>
        <p:spPr>
          <a:xfrm>
            <a:off x="1512000" y="1988999"/>
            <a:ext cx="2745000" cy="301500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GB" sz="3200" dirty="0">
                <a:solidFill>
                  <a:srgbClr val="C00000"/>
                </a:solidFill>
              </a:rPr>
              <a:t>“Science”</a:t>
            </a:r>
          </a:p>
          <a:p>
            <a:pPr algn="ctr"/>
            <a:r>
              <a:rPr lang="en-GB" sz="3200" dirty="0">
                <a:solidFill>
                  <a:srgbClr val="C00000"/>
                </a:solidFill>
              </a:rPr>
              <a:t>&amp; STEM</a:t>
            </a:r>
          </a:p>
          <a:p>
            <a:pPr algn="ctr"/>
            <a:r>
              <a:rPr lang="en-GB" sz="2000" dirty="0">
                <a:solidFill>
                  <a:srgbClr val="C00000"/>
                </a:solidFill>
              </a:rPr>
              <a:t>(Objective Stuff)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63DDC5B-D0BE-4485-B37B-253296DA8B11}"/>
              </a:ext>
            </a:extLst>
          </p:cNvPr>
          <p:cNvSpPr/>
          <p:nvPr/>
        </p:nvSpPr>
        <p:spPr>
          <a:xfrm>
            <a:off x="5022000" y="1988998"/>
            <a:ext cx="2745000" cy="301500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GB" sz="3200" dirty="0">
                <a:solidFill>
                  <a:srgbClr val="C00000"/>
                </a:solidFill>
              </a:rPr>
              <a:t>“Humanities”</a:t>
            </a:r>
          </a:p>
          <a:p>
            <a:pPr algn="ctr"/>
            <a:r>
              <a:rPr lang="en-GB" sz="3200" dirty="0">
                <a:solidFill>
                  <a:srgbClr val="C00000"/>
                </a:solidFill>
              </a:rPr>
              <a:t>&amp; the Arts</a:t>
            </a:r>
          </a:p>
          <a:p>
            <a:pPr algn="ctr"/>
            <a:r>
              <a:rPr lang="en-GB" sz="2000" dirty="0">
                <a:solidFill>
                  <a:srgbClr val="C00000"/>
                </a:solidFill>
              </a:rPr>
              <a:t>(Subjective Stuff)</a:t>
            </a:r>
          </a:p>
        </p:txBody>
      </p:sp>
    </p:spTree>
    <p:extLst>
      <p:ext uri="{BB962C8B-B14F-4D97-AF65-F5344CB8AC3E}">
        <p14:creationId xmlns:p14="http://schemas.microsoft.com/office/powerpoint/2010/main" val="421065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CD4D6-137E-4220-ADA6-D029B89F6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2000" y="2713813"/>
            <a:ext cx="3285000" cy="1702303"/>
          </a:xfrm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3600" dirty="0"/>
              <a:t>Art appreciation by tone-deaf scientists?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7C8D8A-6E82-4376-9AF5-29EBBD88B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000" y="2542308"/>
            <a:ext cx="3285000" cy="2132236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8A49F58-C100-407C-8151-E7F774F0A9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00" y="247729"/>
            <a:ext cx="6390000" cy="2194156"/>
          </a:xfrm>
          <a:ln>
            <a:solidFill>
              <a:srgbClr val="C00000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5AE8E31-2728-488D-B9FE-BD50F14871E8}"/>
              </a:ext>
            </a:extLst>
          </p:cNvPr>
          <p:cNvSpPr/>
          <p:nvPr/>
        </p:nvSpPr>
        <p:spPr>
          <a:xfrm>
            <a:off x="441809" y="292003"/>
            <a:ext cx="2038759" cy="2704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E2CFD9-EF95-42E9-A8F7-6AF5D584B5C0}"/>
              </a:ext>
            </a:extLst>
          </p:cNvPr>
          <p:cNvSpPr txBox="1"/>
          <p:nvPr/>
        </p:nvSpPr>
        <p:spPr>
          <a:xfrm>
            <a:off x="298389" y="5303946"/>
            <a:ext cx="33286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(More relevant appreciations ….</a:t>
            </a:r>
            <a:br>
              <a:rPr lang="en-GB" dirty="0"/>
            </a:br>
            <a:r>
              <a:rPr lang="en-GB" dirty="0"/>
              <a:t>Bach and Sagrada Familia etc …. </a:t>
            </a:r>
            <a:br>
              <a:rPr lang="en-GB" dirty="0"/>
            </a:br>
            <a:r>
              <a:rPr lang="en-GB" dirty="0"/>
              <a:t>or even - nobody expects … the right words in the right order?)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3063621-1C2F-4E73-B2AC-C4291D6653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553" y="4630016"/>
            <a:ext cx="2672458" cy="20027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EFB6B3C-31C3-4B9B-B0B3-8523975D54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2000" y="4630015"/>
            <a:ext cx="2590133" cy="200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48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14C94-ABD5-4AF1-ACD6-E2728B914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00" y="365127"/>
            <a:ext cx="8325000" cy="1067840"/>
          </a:xfrm>
        </p:spPr>
        <p:txBody>
          <a:bodyPr>
            <a:normAutofit fontScale="90000"/>
          </a:bodyPr>
          <a:lstStyle/>
          <a:p>
            <a:r>
              <a:rPr lang="en-GB" dirty="0"/>
              <a:t>Science “and” Humanities</a:t>
            </a:r>
            <a:br>
              <a:rPr lang="en-GB" dirty="0"/>
            </a:br>
            <a:r>
              <a:rPr lang="en-GB" dirty="0"/>
              <a:t>[STE(</a:t>
            </a:r>
            <a:r>
              <a:rPr lang="en-GB" sz="4000" dirty="0" err="1"/>
              <a:t>Eng</a:t>
            </a:r>
            <a:r>
              <a:rPr lang="en-GB" dirty="0"/>
              <a:t>)M] &lt; &gt; [A&amp;H/PPE(</a:t>
            </a:r>
            <a:r>
              <a:rPr lang="en-GB" sz="4000" dirty="0"/>
              <a:t>Econ</a:t>
            </a:r>
            <a:r>
              <a:rPr lang="en-GB" dirty="0"/>
              <a:t>)]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CE6D06-5297-47FC-BF33-40DE1DE5E240}"/>
              </a:ext>
            </a:extLst>
          </p:cNvPr>
          <p:cNvSpPr txBox="1"/>
          <p:nvPr/>
        </p:nvSpPr>
        <p:spPr>
          <a:xfrm>
            <a:off x="501020" y="1452955"/>
            <a:ext cx="82682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Engineering = (Human) </a:t>
            </a:r>
            <a:r>
              <a:rPr lang="en-GB" i="1" dirty="0"/>
              <a:t>ingenuity</a:t>
            </a:r>
            <a:r>
              <a:rPr lang="en-GB" dirty="0"/>
              <a:t>.</a:t>
            </a:r>
            <a:br>
              <a:rPr lang="en-GB" dirty="0"/>
            </a:br>
            <a:r>
              <a:rPr lang="en-GB" dirty="0"/>
              <a:t>Economics (the dismal science) = behavioural </a:t>
            </a:r>
            <a:r>
              <a:rPr lang="en-GB" i="1" dirty="0"/>
              <a:t>psychology</a:t>
            </a:r>
            <a:r>
              <a:rPr lang="en-GB" dirty="0"/>
              <a:t> whereas numbers = </a:t>
            </a:r>
            <a:r>
              <a:rPr lang="en-GB" i="1" dirty="0"/>
              <a:t>maths.</a:t>
            </a:r>
            <a:endParaRPr lang="en-GB" dirty="0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30AB409-C461-4099-BFCE-A97F4C4CA237}"/>
              </a:ext>
            </a:extLst>
          </p:cNvPr>
          <p:cNvSpPr/>
          <p:nvPr/>
        </p:nvSpPr>
        <p:spPr>
          <a:xfrm>
            <a:off x="1422000" y="2709000"/>
            <a:ext cx="2745000" cy="301500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GB" sz="3200" dirty="0">
                <a:solidFill>
                  <a:srgbClr val="C00000"/>
                </a:solidFill>
              </a:rPr>
              <a:t>“Science”</a:t>
            </a:r>
          </a:p>
          <a:p>
            <a:pPr algn="ctr"/>
            <a:r>
              <a:rPr lang="en-GB" sz="3200" dirty="0">
                <a:solidFill>
                  <a:srgbClr val="C00000"/>
                </a:solidFill>
              </a:rPr>
              <a:t>&amp; STEM</a:t>
            </a:r>
          </a:p>
          <a:p>
            <a:pPr algn="ctr"/>
            <a:r>
              <a:rPr lang="en-GB" sz="2000" dirty="0">
                <a:solidFill>
                  <a:srgbClr val="C00000"/>
                </a:solidFill>
              </a:rPr>
              <a:t>(Objective Stuff)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933A32F-D182-49FE-BB5F-AE9EA135A214}"/>
              </a:ext>
            </a:extLst>
          </p:cNvPr>
          <p:cNvSpPr/>
          <p:nvPr/>
        </p:nvSpPr>
        <p:spPr>
          <a:xfrm>
            <a:off x="4932000" y="2708999"/>
            <a:ext cx="2745000" cy="301500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GB" sz="3200" dirty="0">
                <a:solidFill>
                  <a:srgbClr val="C00000"/>
                </a:solidFill>
              </a:rPr>
              <a:t>“Humanities”</a:t>
            </a:r>
          </a:p>
          <a:p>
            <a:pPr algn="ctr"/>
            <a:r>
              <a:rPr lang="en-GB" sz="3200" dirty="0">
                <a:solidFill>
                  <a:srgbClr val="C00000"/>
                </a:solidFill>
              </a:rPr>
              <a:t>&amp; the Arts</a:t>
            </a:r>
          </a:p>
          <a:p>
            <a:pPr algn="ctr"/>
            <a:r>
              <a:rPr lang="en-GB" sz="2000" dirty="0">
                <a:solidFill>
                  <a:srgbClr val="C00000"/>
                </a:solidFill>
              </a:rPr>
              <a:t>(Subjective Stuff)</a:t>
            </a:r>
          </a:p>
        </p:txBody>
      </p:sp>
    </p:spTree>
    <p:extLst>
      <p:ext uri="{BB962C8B-B14F-4D97-AF65-F5344CB8AC3E}">
        <p14:creationId xmlns:p14="http://schemas.microsoft.com/office/powerpoint/2010/main" val="2403238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EB13D86-4EC1-40C0-8069-ACAAF50A7CB7}"/>
              </a:ext>
            </a:extLst>
          </p:cNvPr>
          <p:cNvSpPr/>
          <p:nvPr/>
        </p:nvSpPr>
        <p:spPr>
          <a:xfrm>
            <a:off x="1105493" y="1944000"/>
            <a:ext cx="6885000" cy="3662320"/>
          </a:xfrm>
          <a:prstGeom prst="roundRect">
            <a:avLst>
              <a:gd name="adj" fmla="val 6841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en-GB" dirty="0">
                <a:solidFill>
                  <a:srgbClr val="C00000"/>
                </a:solidFill>
              </a:rPr>
              <a:t>Human World / Natural &amp; Built Environment</a:t>
            </a:r>
            <a:br>
              <a:rPr lang="en-GB" dirty="0">
                <a:solidFill>
                  <a:srgbClr val="C00000"/>
                </a:solidFill>
              </a:rPr>
            </a:br>
            <a:r>
              <a:rPr lang="en-GB" dirty="0">
                <a:solidFill>
                  <a:srgbClr val="C00000"/>
                </a:solidFill>
              </a:rPr>
              <a:t>(of Humanities &amp; Engineering)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8273818-9E33-44BE-A8E3-760D994E4655}"/>
              </a:ext>
            </a:extLst>
          </p:cNvPr>
          <p:cNvSpPr/>
          <p:nvPr/>
        </p:nvSpPr>
        <p:spPr>
          <a:xfrm rot="20577527">
            <a:off x="1902264" y="4403976"/>
            <a:ext cx="5492791" cy="155917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C54FF63-E38C-4E15-8C9A-4A7263FE3176}"/>
              </a:ext>
            </a:extLst>
          </p:cNvPr>
          <p:cNvSpPr/>
          <p:nvPr/>
        </p:nvSpPr>
        <p:spPr>
          <a:xfrm>
            <a:off x="1105493" y="5606320"/>
            <a:ext cx="6885000" cy="6956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r>
              <a:rPr lang="en-GB" dirty="0">
                <a:solidFill>
                  <a:srgbClr val="C00000"/>
                </a:solidFill>
              </a:rPr>
              <a:t>     Metaphysics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6129DFC-37E4-4AA8-A85E-99D308F84E16}"/>
              </a:ext>
            </a:extLst>
          </p:cNvPr>
          <p:cNvSpPr/>
          <p:nvPr/>
        </p:nvSpPr>
        <p:spPr>
          <a:xfrm>
            <a:off x="2779952" y="5218989"/>
            <a:ext cx="682176" cy="7352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GB" sz="3200" dirty="0">
                <a:solidFill>
                  <a:srgbClr val="C00000"/>
                </a:solidFill>
              </a:rPr>
              <a:t>M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22B0DA3-CB80-4B58-9265-8DC0BB99633C}"/>
              </a:ext>
            </a:extLst>
          </p:cNvPr>
          <p:cNvSpPr/>
          <p:nvPr/>
        </p:nvSpPr>
        <p:spPr>
          <a:xfrm>
            <a:off x="4136663" y="4871071"/>
            <a:ext cx="682176" cy="7352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GB" sz="3200" dirty="0">
                <a:solidFill>
                  <a:srgbClr val="C00000"/>
                </a:solidFill>
              </a:rPr>
              <a:t>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416F4D1-6ADF-404F-8FC7-103D5E4C076A}"/>
              </a:ext>
            </a:extLst>
          </p:cNvPr>
          <p:cNvSpPr/>
          <p:nvPr/>
        </p:nvSpPr>
        <p:spPr>
          <a:xfrm>
            <a:off x="5485733" y="4569782"/>
            <a:ext cx="682176" cy="7352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GB" sz="3200" dirty="0">
                <a:solidFill>
                  <a:srgbClr val="C00000"/>
                </a:solidFill>
              </a:rPr>
              <a:t>T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3E87521-AE92-4AE4-BB04-8C79A5339656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 flipV="1">
            <a:off x="3462128" y="5238696"/>
            <a:ext cx="674535" cy="347918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3F42A3E-575D-4524-A38D-F5AF5D821F79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 flipV="1">
            <a:off x="4818839" y="4937407"/>
            <a:ext cx="666894" cy="301289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rc 16">
            <a:extLst>
              <a:ext uri="{FF2B5EF4-FFF2-40B4-BE49-F238E27FC236}">
                <a16:creationId xmlns:a16="http://schemas.microsoft.com/office/drawing/2014/main" id="{4F4C738E-6EB6-4CC9-9D7C-F28F9FF7CAC0}"/>
              </a:ext>
            </a:extLst>
          </p:cNvPr>
          <p:cNvSpPr/>
          <p:nvPr/>
        </p:nvSpPr>
        <p:spPr>
          <a:xfrm rot="5400000" flipV="1">
            <a:off x="5098904" y="3913015"/>
            <a:ext cx="1371868" cy="1109740"/>
          </a:xfrm>
          <a:prstGeom prst="arc">
            <a:avLst>
              <a:gd name="adj1" fmla="val 3683204"/>
              <a:gd name="adj2" fmla="val 19010066"/>
            </a:avLst>
          </a:prstGeom>
          <a:ln w="25400">
            <a:solidFill>
              <a:srgbClr val="C0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DD5953F8-A793-4BE0-AD62-3B7167461162}"/>
              </a:ext>
            </a:extLst>
          </p:cNvPr>
          <p:cNvSpPr/>
          <p:nvPr/>
        </p:nvSpPr>
        <p:spPr>
          <a:xfrm rot="4988907" flipV="1">
            <a:off x="3942698" y="2873900"/>
            <a:ext cx="2124845" cy="2970002"/>
          </a:xfrm>
          <a:prstGeom prst="arc">
            <a:avLst>
              <a:gd name="adj1" fmla="val 4234257"/>
              <a:gd name="adj2" fmla="val 17756000"/>
            </a:avLst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8A9BD95B-64E3-4949-AC87-70FCF93D71FE}"/>
              </a:ext>
            </a:extLst>
          </p:cNvPr>
          <p:cNvSpPr/>
          <p:nvPr/>
        </p:nvSpPr>
        <p:spPr>
          <a:xfrm rot="4988907" flipV="1">
            <a:off x="2576535" y="3153560"/>
            <a:ext cx="2153077" cy="2970002"/>
          </a:xfrm>
          <a:prstGeom prst="arc">
            <a:avLst>
              <a:gd name="adj1" fmla="val 4234257"/>
              <a:gd name="adj2" fmla="val 17756000"/>
            </a:avLst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BC7415F6-F052-4AD5-A383-7D0FFA00F94D}"/>
              </a:ext>
            </a:extLst>
          </p:cNvPr>
          <p:cNvSpPr/>
          <p:nvPr/>
        </p:nvSpPr>
        <p:spPr>
          <a:xfrm rot="4988907" flipV="1">
            <a:off x="2819976" y="1707349"/>
            <a:ext cx="2934393" cy="5059425"/>
          </a:xfrm>
          <a:prstGeom prst="arc">
            <a:avLst>
              <a:gd name="adj1" fmla="val 3585794"/>
              <a:gd name="adj2" fmla="val 18249693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E7F51EA4-85B7-4DD4-9AA7-C1DF0F6D8F82}"/>
              </a:ext>
            </a:extLst>
          </p:cNvPr>
          <p:cNvSpPr/>
          <p:nvPr/>
        </p:nvSpPr>
        <p:spPr>
          <a:xfrm rot="5400000" flipV="1">
            <a:off x="3780039" y="4251147"/>
            <a:ext cx="1371863" cy="1109740"/>
          </a:xfrm>
          <a:prstGeom prst="arc">
            <a:avLst>
              <a:gd name="adj1" fmla="val 3683204"/>
              <a:gd name="adj2" fmla="val 18595969"/>
            </a:avLst>
          </a:prstGeom>
          <a:ln w="25400">
            <a:solidFill>
              <a:srgbClr val="C0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F560E312-495E-4880-BB0B-E22D62291B24}"/>
              </a:ext>
            </a:extLst>
          </p:cNvPr>
          <p:cNvSpPr/>
          <p:nvPr/>
        </p:nvSpPr>
        <p:spPr>
          <a:xfrm rot="5400000" flipV="1">
            <a:off x="2390064" y="4493958"/>
            <a:ext cx="1371863" cy="1109740"/>
          </a:xfrm>
          <a:prstGeom prst="arc">
            <a:avLst>
              <a:gd name="adj1" fmla="val 3683204"/>
              <a:gd name="adj2" fmla="val 17932789"/>
            </a:avLst>
          </a:prstGeom>
          <a:ln w="25400">
            <a:solidFill>
              <a:srgbClr val="C0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41EA44F6-D96A-44C0-A1C8-AB2488867655}"/>
              </a:ext>
            </a:extLst>
          </p:cNvPr>
          <p:cNvSpPr/>
          <p:nvPr/>
        </p:nvSpPr>
        <p:spPr>
          <a:xfrm rot="20503735">
            <a:off x="504748" y="4104947"/>
            <a:ext cx="8290881" cy="43518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C00000"/>
                </a:solidFill>
              </a:rPr>
              <a:t>Knowledge, Understanding, Reasoning, Decisions, Commitment ….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4508794A-7B26-40CE-9BC1-8F3666E34CF3}"/>
              </a:ext>
            </a:extLst>
          </p:cNvPr>
          <p:cNvSpPr/>
          <p:nvPr/>
        </p:nvSpPr>
        <p:spPr>
          <a:xfrm rot="20503735">
            <a:off x="360241" y="3701171"/>
            <a:ext cx="8290881" cy="43518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C00000"/>
                </a:solidFill>
              </a:rPr>
              <a:t>Information Flows – </a:t>
            </a:r>
            <a:r>
              <a:rPr lang="en-GB" dirty="0" err="1">
                <a:solidFill>
                  <a:srgbClr val="C00000"/>
                </a:solidFill>
              </a:rPr>
              <a:t>ie</a:t>
            </a:r>
            <a:r>
              <a:rPr lang="en-GB" dirty="0">
                <a:solidFill>
                  <a:srgbClr val="C00000"/>
                </a:solidFill>
              </a:rPr>
              <a:t> Communications</a:t>
            </a:r>
          </a:p>
        </p:txBody>
      </p:sp>
      <p:sp>
        <p:nvSpPr>
          <p:cNvPr id="27" name="Star: 10 Points 26">
            <a:extLst>
              <a:ext uri="{FF2B5EF4-FFF2-40B4-BE49-F238E27FC236}">
                <a16:creationId xmlns:a16="http://schemas.microsoft.com/office/drawing/2014/main" id="{997C3D19-CE41-49D5-B927-26FFDAC68153}"/>
              </a:ext>
            </a:extLst>
          </p:cNvPr>
          <p:cNvSpPr/>
          <p:nvPr/>
        </p:nvSpPr>
        <p:spPr>
          <a:xfrm>
            <a:off x="7652105" y="2412490"/>
            <a:ext cx="1381385" cy="980062"/>
          </a:xfrm>
          <a:prstGeom prst="star10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7030A0"/>
                </a:solidFill>
              </a:rPr>
              <a:t>Rhetoric</a:t>
            </a:r>
            <a:br>
              <a:rPr lang="en-GB" dirty="0">
                <a:solidFill>
                  <a:srgbClr val="7030A0"/>
                </a:solidFill>
              </a:rPr>
            </a:br>
            <a:r>
              <a:rPr lang="en-GB" dirty="0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26" name="Star: 10 Points 25">
            <a:extLst>
              <a:ext uri="{FF2B5EF4-FFF2-40B4-BE49-F238E27FC236}">
                <a16:creationId xmlns:a16="http://schemas.microsoft.com/office/drawing/2014/main" id="{D0612047-8CE7-4E69-A8BC-062F471664CC}"/>
              </a:ext>
            </a:extLst>
          </p:cNvPr>
          <p:cNvSpPr/>
          <p:nvPr/>
        </p:nvSpPr>
        <p:spPr>
          <a:xfrm>
            <a:off x="132762" y="4876800"/>
            <a:ext cx="1381385" cy="967436"/>
          </a:xfrm>
          <a:prstGeom prst="star10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7030A0"/>
                </a:solidFill>
              </a:rPr>
              <a:t>Logic</a:t>
            </a:r>
            <a:br>
              <a:rPr lang="en-GB" dirty="0">
                <a:solidFill>
                  <a:srgbClr val="7030A0"/>
                </a:solidFill>
              </a:rPr>
            </a:br>
            <a:r>
              <a:rPr lang="en-GB" dirty="0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F962E0E6-1465-49D2-A170-ADE4A5A05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00" y="365127"/>
            <a:ext cx="8325000" cy="1067840"/>
          </a:xfrm>
        </p:spPr>
        <p:txBody>
          <a:bodyPr>
            <a:normAutofit fontScale="90000"/>
          </a:bodyPr>
          <a:lstStyle/>
          <a:p>
            <a:r>
              <a:rPr lang="en-GB" dirty="0"/>
              <a:t>Science “and” Humanities</a:t>
            </a:r>
            <a:br>
              <a:rPr lang="en-GB" dirty="0"/>
            </a:br>
            <a:r>
              <a:rPr lang="en-GB" dirty="0"/>
              <a:t>[STE(</a:t>
            </a:r>
            <a:r>
              <a:rPr lang="en-GB" sz="4000" dirty="0" err="1"/>
              <a:t>Eng</a:t>
            </a:r>
            <a:r>
              <a:rPr lang="en-GB" dirty="0"/>
              <a:t>)M] &lt; &gt; [A&amp;H/PPE(</a:t>
            </a:r>
            <a:r>
              <a:rPr lang="en-GB" sz="4000" dirty="0"/>
              <a:t>Econ</a:t>
            </a:r>
            <a:r>
              <a:rPr lang="en-GB" dirty="0"/>
              <a:t>)]</a:t>
            </a:r>
          </a:p>
        </p:txBody>
      </p:sp>
    </p:spTree>
    <p:extLst>
      <p:ext uri="{BB962C8B-B14F-4D97-AF65-F5344CB8AC3E}">
        <p14:creationId xmlns:p14="http://schemas.microsoft.com/office/powerpoint/2010/main" val="1719310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5" grpId="0" animBg="1"/>
      <p:bldP spid="6" grpId="0" animBg="1"/>
      <p:bldP spid="7" grpId="0" animBg="1"/>
      <p:bldP spid="8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5" grpId="0" animBg="1"/>
      <p:bldP spid="28" grpId="0" animBg="1"/>
      <p:bldP spid="27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A32BE-CDFA-4820-A0DC-D95A635D0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58874"/>
          </a:xfrm>
        </p:spPr>
        <p:txBody>
          <a:bodyPr/>
          <a:lstStyle/>
          <a:p>
            <a:r>
              <a:rPr lang="en-GB" dirty="0"/>
              <a:t>Statements of the obvious?!?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DE7328-9E68-4309-918B-FD50D7EB8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14000"/>
            <a:ext cx="7886700" cy="5265000"/>
          </a:xfrm>
        </p:spPr>
        <p:txBody>
          <a:bodyPr>
            <a:normAutofit fontScale="62500" lnSpcReduction="20000"/>
          </a:bodyPr>
          <a:lstStyle/>
          <a:p>
            <a:r>
              <a:rPr lang="en-GB" i="1" dirty="0">
                <a:solidFill>
                  <a:srgbClr val="C00000"/>
                </a:solidFill>
              </a:rPr>
              <a:t>Obviously!</a:t>
            </a:r>
            <a:r>
              <a:rPr lang="en-GB" dirty="0"/>
              <a:t> Science is an enormous good. That’s a given here?</a:t>
            </a:r>
            <a:br>
              <a:rPr lang="en-GB" dirty="0"/>
            </a:br>
            <a:br>
              <a:rPr lang="en-GB" i="1" dirty="0">
                <a:solidFill>
                  <a:srgbClr val="C00000"/>
                </a:solidFill>
              </a:rPr>
            </a:br>
            <a:r>
              <a:rPr lang="en-GB" i="1" dirty="0">
                <a:solidFill>
                  <a:srgbClr val="C00000"/>
                </a:solidFill>
              </a:rPr>
              <a:t>Obviously! </a:t>
            </a:r>
            <a:r>
              <a:rPr lang="en-GB" dirty="0"/>
              <a:t>It’s good to appreciate the humanities?</a:t>
            </a:r>
            <a:br>
              <a:rPr lang="en-GB" dirty="0"/>
            </a:br>
            <a:r>
              <a:rPr lang="en-GB" dirty="0"/>
              <a:t>(</a:t>
            </a:r>
            <a:r>
              <a:rPr lang="en-GB" i="1" dirty="0"/>
              <a:t>Yes, even post-modernist philosophy is worth appreciating</a:t>
            </a:r>
            <a:r>
              <a:rPr lang="en-GB" dirty="0"/>
              <a:t>!)</a:t>
            </a:r>
            <a:br>
              <a:rPr lang="en-GB" dirty="0"/>
            </a:br>
            <a:br>
              <a:rPr lang="en-GB" dirty="0"/>
            </a:br>
            <a:r>
              <a:rPr lang="en-GB" i="1" dirty="0">
                <a:solidFill>
                  <a:srgbClr val="C00000"/>
                </a:solidFill>
              </a:rPr>
              <a:t>Obviously!</a:t>
            </a:r>
            <a:r>
              <a:rPr lang="en-GB" dirty="0"/>
              <a:t> Not instead of science. (It’s a</a:t>
            </a:r>
            <a:r>
              <a:rPr lang="en-GB" i="1" dirty="0"/>
              <a:t>s-well-as, mutual, a two-way-street</a:t>
            </a:r>
            <a:r>
              <a:rPr lang="en-GB" dirty="0"/>
              <a:t>)</a:t>
            </a:r>
            <a:br>
              <a:rPr lang="en-GB" dirty="0"/>
            </a:br>
            <a:endParaRPr lang="en-GB" dirty="0"/>
          </a:p>
          <a:p>
            <a:r>
              <a:rPr lang="en-GB" dirty="0"/>
              <a:t>NO! The </a:t>
            </a:r>
            <a:r>
              <a:rPr lang="en-GB" b="1" i="1" dirty="0">
                <a:solidFill>
                  <a:srgbClr val="C00000"/>
                </a:solidFill>
              </a:rPr>
              <a:t>important</a:t>
            </a:r>
            <a:r>
              <a:rPr lang="en-GB" dirty="0"/>
              <a:t> message (if not yet obvious):</a:t>
            </a:r>
            <a:br>
              <a:rPr lang="en-GB" dirty="0"/>
            </a:br>
            <a:br>
              <a:rPr lang="en-GB" dirty="0"/>
            </a:br>
            <a:r>
              <a:rPr lang="en-GB" i="1" dirty="0"/>
              <a:t>More than </a:t>
            </a:r>
            <a:r>
              <a:rPr lang="en-GB" dirty="0"/>
              <a:t>science isn’t simply </a:t>
            </a:r>
            <a:r>
              <a:rPr lang="en-GB" i="1" dirty="0"/>
              <a:t>more science </a:t>
            </a:r>
            <a:r>
              <a:rPr lang="en-GB" dirty="0"/>
              <a:t>with a side order of humanities.</a:t>
            </a:r>
            <a:br>
              <a:rPr lang="en-GB" dirty="0"/>
            </a:br>
            <a:r>
              <a:rPr lang="en-GB" i="1" dirty="0"/>
              <a:t>More than </a:t>
            </a:r>
            <a:r>
              <a:rPr lang="en-GB" dirty="0"/>
              <a:t>science is </a:t>
            </a:r>
            <a:r>
              <a:rPr lang="en-GB" b="1" i="1" dirty="0">
                <a:solidFill>
                  <a:srgbClr val="C00000"/>
                </a:solidFill>
              </a:rPr>
              <a:t>proper integration </a:t>
            </a:r>
            <a:r>
              <a:rPr lang="en-GB" dirty="0"/>
              <a:t>of science and humanities.</a:t>
            </a:r>
            <a:br>
              <a:rPr lang="en-GB" dirty="0"/>
            </a:br>
            <a:br>
              <a:rPr lang="en-GB" dirty="0"/>
            </a:br>
            <a:r>
              <a:rPr lang="en-GB" dirty="0">
                <a:highlight>
                  <a:srgbClr val="FFFF00"/>
                </a:highlight>
              </a:rPr>
              <a:t>Science and the humanities are (better seen to be) inextricably interlinked.</a:t>
            </a:r>
            <a:br>
              <a:rPr lang="en-GB" dirty="0">
                <a:highlight>
                  <a:srgbClr val="FFFF00"/>
                </a:highlight>
              </a:rPr>
            </a:br>
            <a:r>
              <a:rPr lang="en-GB" dirty="0">
                <a:highlight>
                  <a:srgbClr val="FFFF00"/>
                </a:highlight>
              </a:rPr>
              <a:t>Each adding value to the others processes of knowing &amp; understanding etc.</a:t>
            </a:r>
            <a:br>
              <a:rPr lang="en-GB" dirty="0">
                <a:highlight>
                  <a:srgbClr val="FFFF00"/>
                </a:highlight>
              </a:rPr>
            </a:br>
            <a:br>
              <a:rPr lang="en-GB" dirty="0"/>
            </a:br>
            <a:r>
              <a:rPr lang="en-GB" dirty="0"/>
              <a:t>It’s about </a:t>
            </a:r>
            <a:r>
              <a:rPr lang="en-GB" b="1" i="1" dirty="0">
                <a:solidFill>
                  <a:srgbClr val="C00000"/>
                </a:solidFill>
              </a:rPr>
              <a:t>integrating</a:t>
            </a:r>
            <a:r>
              <a:rPr lang="en-GB" dirty="0"/>
              <a:t> the values &amp; processes of science &amp; humanities.</a:t>
            </a:r>
            <a:br>
              <a:rPr lang="en-GB" dirty="0"/>
            </a:br>
            <a:endParaRPr lang="en-GB" dirty="0"/>
          </a:p>
          <a:p>
            <a:r>
              <a:rPr lang="en-GB" dirty="0"/>
              <a:t>[ASIDE: </a:t>
            </a:r>
            <a:r>
              <a:rPr lang="en-GB" dirty="0">
                <a:solidFill>
                  <a:srgbClr val="0070C0"/>
                </a:solidFill>
              </a:rPr>
              <a:t>The tweets &amp; FB posts re Jack Ma talking at Davos couple of weeks ago</a:t>
            </a:r>
            <a:r>
              <a:rPr lang="en-GB" dirty="0"/>
              <a:t>?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The more we can automate the scientific stuff,</a:t>
            </a:r>
            <a:br>
              <a:rPr lang="en-GB" dirty="0"/>
            </a:br>
            <a:r>
              <a:rPr lang="en-GB" dirty="0"/>
              <a:t>&gt; NO less reason to understand the science stuff,</a:t>
            </a:r>
            <a:br>
              <a:rPr lang="en-GB" dirty="0"/>
            </a:br>
            <a:r>
              <a:rPr lang="en-GB" dirty="0"/>
              <a:t>&gt; BUT </a:t>
            </a:r>
            <a:r>
              <a:rPr lang="en-GB" b="1" i="1" dirty="0">
                <a:solidFill>
                  <a:srgbClr val="C00000"/>
                </a:solidFill>
              </a:rPr>
              <a:t>the more important </a:t>
            </a:r>
            <a:r>
              <a:rPr lang="en-GB" dirty="0"/>
              <a:t>it is we understand the integration of the humanities stuff into </a:t>
            </a:r>
            <a:r>
              <a:rPr lang="en-GB" dirty="0">
                <a:highlight>
                  <a:srgbClr val="FFFF00"/>
                </a:highlight>
              </a:rPr>
              <a:t>our reasoning</a:t>
            </a:r>
            <a:r>
              <a:rPr lang="en-GB" dirty="0"/>
              <a:t>.</a:t>
            </a:r>
            <a:br>
              <a:rPr lang="en-GB" dirty="0"/>
            </a:br>
            <a:r>
              <a:rPr lang="en-GB" dirty="0"/>
              <a:t>&gt; </a:t>
            </a:r>
            <a:r>
              <a:rPr lang="en-GB" b="1" i="1" dirty="0">
                <a:solidFill>
                  <a:srgbClr val="C00000"/>
                </a:solidFill>
              </a:rPr>
              <a:t>The focus needs to shift </a:t>
            </a:r>
            <a:r>
              <a:rPr lang="en-GB" dirty="0"/>
              <a:t>to better understanding of the humanities </a:t>
            </a:r>
            <a:r>
              <a:rPr lang="en-GB" b="1" i="1" dirty="0">
                <a:solidFill>
                  <a:srgbClr val="C00000"/>
                </a:solidFill>
              </a:rPr>
              <a:t>and</a:t>
            </a:r>
            <a:r>
              <a:rPr lang="en-GB" dirty="0"/>
              <a:t> its relationships with science </a:t>
            </a:r>
            <a:r>
              <a:rPr lang="en-GB" i="1" dirty="0"/>
              <a:t>rather than </a:t>
            </a:r>
            <a:r>
              <a:rPr lang="en-GB" dirty="0"/>
              <a:t>science content.]</a:t>
            </a:r>
          </a:p>
        </p:txBody>
      </p:sp>
    </p:spTree>
    <p:extLst>
      <p:ext uri="{BB962C8B-B14F-4D97-AF65-F5344CB8AC3E}">
        <p14:creationId xmlns:p14="http://schemas.microsoft.com/office/powerpoint/2010/main" val="78556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6DC5D-9C77-4761-8408-76DB73432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EB144-25A8-4619-BC09-298E4F4E4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7000" y="2484000"/>
            <a:ext cx="3285000" cy="4079563"/>
          </a:xfrm>
          <a:solidFill>
            <a:schemeClr val="accent4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 anchor="ctr" anchorCtr="0">
            <a:normAutofit fontScale="85000" lnSpcReduction="20000"/>
          </a:bodyPr>
          <a:lstStyle/>
          <a:p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Clue:</a:t>
            </a:r>
            <a:br>
              <a:rPr lang="en-GB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It’s not about the AI</a:t>
            </a:r>
            <a:br>
              <a:rPr lang="en-GB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(AI can automate the objective content and logic stuff.)</a:t>
            </a:r>
          </a:p>
          <a:p>
            <a:r>
              <a:rPr lang="en-GB" dirty="0"/>
              <a:t>More than science is </a:t>
            </a:r>
            <a:r>
              <a:rPr lang="en-GB" b="1" i="1" dirty="0">
                <a:solidFill>
                  <a:srgbClr val="C00000"/>
                </a:solidFill>
              </a:rPr>
              <a:t>proper integration </a:t>
            </a:r>
            <a:r>
              <a:rPr lang="en-GB" dirty="0"/>
              <a:t>of science and humanities.</a:t>
            </a:r>
          </a:p>
          <a:p>
            <a:r>
              <a:rPr lang="en-GB" dirty="0"/>
              <a:t>It’s a shift of (educational) focus from the objective content to that </a:t>
            </a:r>
            <a:r>
              <a:rPr lang="en-GB" b="1" i="1" dirty="0">
                <a:solidFill>
                  <a:srgbClr val="C00000"/>
                </a:solidFill>
              </a:rPr>
              <a:t>integrated reasoning</a:t>
            </a:r>
            <a:r>
              <a:rPr lang="en-GB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23012B-B50E-4DDB-9784-8980C906E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000" y="52544"/>
            <a:ext cx="4171752" cy="680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6870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20774</TotalTime>
  <Words>810</Words>
  <Application>Microsoft Office PowerPoint</Application>
  <PresentationFormat>On-screen Show (4:3)</PresentationFormat>
  <Paragraphs>148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PowerPoint Presentation</vt:lpstr>
      <vt:lpstr>Outline – TeessideSitP, we have a problem.</vt:lpstr>
      <vt:lpstr>Angels on the head of a pin? Deckchairs on the Titanic?</vt:lpstr>
      <vt:lpstr>Science “versus” Humanities Two Cultures as Silos?</vt:lpstr>
      <vt:lpstr>Art appreciation by tone-deaf scientists? </vt:lpstr>
      <vt:lpstr>Science “and” Humanities [STE(Eng)M] &lt; &gt; [A&amp;H/PPE(Econ)]</vt:lpstr>
      <vt:lpstr>Science “and” Humanities [STE(Eng)M] &lt; &gt; [A&amp;H/PPE(Econ)]</vt:lpstr>
      <vt:lpstr>Statements of the obvious?!?</vt:lpstr>
      <vt:lpstr>PowerPoint Presentation</vt:lpstr>
      <vt:lpstr>The post-enlightenment Romantics?</vt:lpstr>
      <vt:lpstr>PowerPoint Presentation</vt:lpstr>
      <vt:lpstr>Choice of words?</vt:lpstr>
      <vt:lpstr>What did I say, Terry?</vt:lpstr>
      <vt:lpstr>So, what makes dialogue good &amp; proper?</vt:lpstr>
      <vt:lpstr>Two sides to every story. Are we speaking the same language?</vt:lpstr>
      <vt:lpstr>Are we even communicating?</vt:lpstr>
      <vt:lpstr>PowerPoint Presentation</vt:lpstr>
      <vt:lpstr>Life’s too short. To waste too much time on “sub-optimal” dialogues.</vt:lpstr>
      <vt:lpstr>PowerPoint Presentation</vt:lpstr>
      <vt:lpstr>PowerPoint Presentation</vt:lpstr>
      <vt:lpstr>Rules of “Proper Dialogue”</vt:lpstr>
      <vt:lpstr>Two Key Process Rules …</vt:lpstr>
      <vt:lpstr>PowerPoint Presentation</vt:lpstr>
      <vt:lpstr>Questions?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Glendinning</dc:creator>
  <cp:lastModifiedBy>Ian Glendinning</cp:lastModifiedBy>
  <cp:revision>381</cp:revision>
  <dcterms:created xsi:type="dcterms:W3CDTF">2016-08-03T07:58:51Z</dcterms:created>
  <dcterms:modified xsi:type="dcterms:W3CDTF">2019-02-19T15:54:02Z</dcterms:modified>
</cp:coreProperties>
</file>