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  <p:sldMasterId id="2147483949" r:id="rId2"/>
  </p:sldMasterIdLst>
  <p:notesMasterIdLst>
    <p:notesMasterId r:id="rId20"/>
  </p:notesMasterIdLst>
  <p:sldIdLst>
    <p:sldId id="331" r:id="rId3"/>
    <p:sldId id="1466" r:id="rId4"/>
    <p:sldId id="339" r:id="rId5"/>
    <p:sldId id="1462" r:id="rId6"/>
    <p:sldId id="1442" r:id="rId7"/>
    <p:sldId id="1446" r:id="rId8"/>
    <p:sldId id="1440" r:id="rId9"/>
    <p:sldId id="1319" r:id="rId10"/>
    <p:sldId id="1441" r:id="rId11"/>
    <p:sldId id="1317" r:id="rId12"/>
    <p:sldId id="1414" r:id="rId13"/>
    <p:sldId id="1472" r:id="rId14"/>
    <p:sldId id="1471" r:id="rId15"/>
    <p:sldId id="1470" r:id="rId16"/>
    <p:sldId id="1454" r:id="rId17"/>
    <p:sldId id="1469" r:id="rId18"/>
    <p:sldId id="143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FF7C80"/>
    <a:srgbClr val="CC0000"/>
    <a:srgbClr val="FAFAFA"/>
    <a:srgbClr val="FF9999"/>
    <a:srgbClr val="F7BB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19" autoAdjust="0"/>
    <p:restoredTop sz="98391" autoAdjust="0"/>
  </p:normalViewPr>
  <p:slideViewPr>
    <p:cSldViewPr snapToGrid="0">
      <p:cViewPr varScale="1">
        <p:scale>
          <a:sx n="92" d="100"/>
          <a:sy n="92" d="100"/>
        </p:scale>
        <p:origin x="3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70" d="100"/>
        <a:sy n="170" d="100"/>
      </p:scale>
      <p:origin x="0" y="-11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41E2F-A9DA-488E-AA28-E712FC1E5220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9D971-4F67-4FD7-984A-1DE3259A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5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911BD-DF21-4649-8C06-259A60D3183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028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CB07-6CD9-4293-B6B6-44981685D59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826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47AD-1459-463B-B686-EB6E9BDBA010}" type="datetime5">
              <a:rPr lang="en-US" smtClean="0"/>
              <a:t>8-Nov-22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1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A088-73AF-4296-988C-E6C90E7B1F9C}" type="datetime5">
              <a:rPr lang="en-US" smtClean="0"/>
              <a:t>8-Nov-22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31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666F-71AF-4AE2-BC54-EDC14533D656}" type="datetime5">
              <a:rPr lang="en-US" smtClean="0"/>
              <a:t>8-Nov-22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54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7" name="Рисунок 6" descr="шаблоны для презентации 3стр 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79386" y="116632"/>
            <a:ext cx="8785225" cy="53106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5pPr algn="ctr">
              <a:defRPr/>
            </a:lvl5pPr>
          </a:lstStyle>
          <a:p>
            <a:pPr lvl="0"/>
            <a:r>
              <a:rPr lang="ru-RU" dirty="0"/>
              <a:t>НАЗВАНИЕ СЛАЙДА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179388" y="908050"/>
            <a:ext cx="8785225" cy="5184775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031461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88B-D8DB-4E03-8041-35503BB6DE71}" type="datetime1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818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CF06-5880-4389-AE7E-1B0CF7C51CF9}" type="datetime1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889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91C3-2033-4230-A11C-16791E81454D}" type="datetime1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467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97B40-0D37-4852-9C38-69FB1E7D1C51}" type="datetime1">
              <a:rPr lang="ru-RU" smtClean="0"/>
              <a:t>08.11.2022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146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076C-1AF6-4127-ADE7-106CE932902E}" type="datetime1">
              <a:rPr lang="ru-RU" smtClean="0"/>
              <a:t>08.11.2022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06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1884-FAD9-41E3-8CF6-DFB07C67A6BE}" type="datetime1">
              <a:rPr lang="ru-RU" smtClean="0"/>
              <a:t>08.11.2022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869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8E7F-CDB9-44BC-AD62-2592E2B75011}" type="datetime1">
              <a:rPr lang="ru-RU" smtClean="0"/>
              <a:t>08.11.2022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70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792A-577E-4ABD-9F02-FB273C9C3952}" type="datetime5">
              <a:rPr lang="en-US" smtClean="0"/>
              <a:t>8-Nov-22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202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1B653-C0DF-4906-A86E-6B9C6CB9B5EC}" type="datetime1">
              <a:rPr lang="ru-RU" smtClean="0"/>
              <a:t>08.11.2022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267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3FAC-5C17-43AF-917E-747229A6C013}" type="datetime1">
              <a:rPr lang="ru-RU" smtClean="0"/>
              <a:t>08.11.2022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212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F036-F5A3-4658-8457-5F4FEAF50AE0}" type="datetime1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014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08E4-B7FC-4AA4-991C-08647E108D35}" type="datetime1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032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9924-664D-4762-9F9A-B62E4ED2E1B1}" type="datetime5">
              <a:rPr lang="en-US" smtClean="0"/>
              <a:t>8-Nov-22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929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40A4-D60B-47BB-B28A-6EA65664FF3F}" type="datetime5">
              <a:rPr lang="en-US" smtClean="0"/>
              <a:t>8-Nov-22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81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62DC-387F-4E87-BB66-73A72490C3EC}" type="datetime5">
              <a:rPr lang="en-US" smtClean="0"/>
              <a:t>8-Nov-22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564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FDFF-5881-4DE3-914F-8D29702E778C}" type="datetime5">
              <a:rPr lang="en-US" smtClean="0"/>
              <a:t>8-Nov-22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82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E0159-05CB-4995-BA96-E11BB8786A42}" type="datetime5">
              <a:rPr lang="en-US" smtClean="0"/>
              <a:t>8-Nov-22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46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0134A-EE4B-49FC-8F8A-B0E2995F695A}" type="datetime5">
              <a:rPr lang="en-US" smtClean="0"/>
              <a:t>8-Nov-22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944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8985-D456-48EC-A605-15BBB47AD618}" type="datetime5">
              <a:rPr lang="en-US" smtClean="0"/>
              <a:t>8-Nov-22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96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2EB86-7E94-454D-8B5A-FFA99ACC9A9F}" type="datetime5">
              <a:rPr lang="en-US" smtClean="0"/>
              <a:t>8-Nov-22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F76B6-6155-42AC-B024-73025507A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00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94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F18F1-3F22-45B0-AACB-032DF2FE2E7A}" type="datetime1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C3256-7474-4C02-8831-65B70316BA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6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hyperlink" Target="https://eem.institut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hyperlink" Target="https://www.linkedin.com/in/aile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683568" y="1916832"/>
            <a:ext cx="8280920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6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  <a:p>
            <a:pPr marL="514350" indent="-514350" algn="l">
              <a:buFont typeface="Arial"/>
              <a:buAutoNum type="arabicPeriod"/>
            </a:pPr>
            <a:endParaRPr lang="ru-RU" dirty="0"/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3419872" y="6289428"/>
            <a:ext cx="2808312" cy="432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atin typeface="Arial Narrow" panose="020B0606020202030204" pitchFamily="34" charset="0"/>
              </a:rPr>
              <a:t>31-oct-</a:t>
            </a:r>
            <a:r>
              <a:rPr lang="ru-RU" sz="1600" b="1" dirty="0">
                <a:latin typeface="Arial Narrow" panose="020B0606020202030204" pitchFamily="34" charset="0"/>
              </a:rPr>
              <a:t>20</a:t>
            </a:r>
            <a:r>
              <a:rPr lang="en-US" sz="1600" b="1" dirty="0">
                <a:latin typeface="Arial Narrow" panose="020B0606020202030204" pitchFamily="34" charset="0"/>
              </a:rPr>
              <a:t>2</a:t>
            </a:r>
            <a:r>
              <a:rPr lang="ru-RU" sz="1600" b="1" dirty="0">
                <a:latin typeface="Arial Narrow" panose="020B0606020202030204" pitchFamily="34" charset="0"/>
              </a:rPr>
              <a:t>2</a:t>
            </a:r>
            <a:endParaRPr lang="ru-RU" sz="2400" dirty="0"/>
          </a:p>
        </p:txBody>
      </p:sp>
      <p:sp>
        <p:nvSpPr>
          <p:cNvPr id="13" name="Текст 5"/>
          <p:cNvSpPr txBox="1">
            <a:spLocks/>
          </p:cNvSpPr>
          <p:nvPr/>
        </p:nvSpPr>
        <p:spPr>
          <a:xfrm>
            <a:off x="210925" y="2875088"/>
            <a:ext cx="8753563" cy="2318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cs typeface="BrowalliaUPC" panose="020B0604020202020204" pitchFamily="34" charset="-34"/>
              </a:rPr>
              <a:t>Contemporary Systems Engineering</a:t>
            </a:r>
          </a:p>
          <a:p>
            <a:pPr algn="ctr"/>
            <a:r>
              <a:rPr lang="en-US" sz="2000" b="1" dirty="0"/>
              <a:t>Anatoly </a:t>
            </a:r>
            <a:r>
              <a:rPr lang="en-US" sz="2000" b="1" dirty="0" err="1"/>
              <a:t>Levenchuk</a:t>
            </a:r>
            <a:br>
              <a:rPr lang="ru-RU" sz="3200" b="1" dirty="0">
                <a:latin typeface="+mn-lt"/>
              </a:rPr>
            </a:br>
            <a:r>
              <a:rPr lang="en-US" sz="1600" b="1" i="1" dirty="0">
                <a:latin typeface="+mn-lt"/>
              </a:rPr>
              <a:t>Head of Science, EEM Institute</a:t>
            </a:r>
          </a:p>
          <a:p>
            <a:pPr algn="ctr"/>
            <a:r>
              <a:rPr lang="en-US" sz="1600" b="1" i="1" dirty="0"/>
              <a:t>Director for research, INCOSE RUS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559809-F50F-E5D4-2867-991923317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25" y="182945"/>
            <a:ext cx="3500463" cy="790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BAC729-BFEC-B315-DDBA-1BF106B18C29}"/>
              </a:ext>
            </a:extLst>
          </p:cNvPr>
          <p:cNvSpPr txBox="1"/>
          <p:nvPr/>
        </p:nvSpPr>
        <p:spPr>
          <a:xfrm>
            <a:off x="131885" y="973526"/>
            <a:ext cx="2233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https://eem.institute/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948DEE-ABD1-FB46-0457-380455C90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73" y="185270"/>
            <a:ext cx="972922" cy="97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1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5D00A-5A02-4378-BDE8-0DFCA0E69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0950"/>
          </a:xfrm>
        </p:spPr>
        <p:txBody>
          <a:bodyPr>
            <a:normAutofit/>
          </a:bodyPr>
          <a:lstStyle/>
          <a:p>
            <a:r>
              <a:rPr lang="en-US" sz="3100" b="1" dirty="0">
                <a:latin typeface="+mn-lt"/>
              </a:rPr>
              <a:t>System levels selects by attention, not physically!</a:t>
            </a:r>
            <a:br>
              <a:rPr lang="en-US" sz="3100" b="1" dirty="0">
                <a:latin typeface="+mn-lt"/>
              </a:rPr>
            </a:br>
            <a:endParaRPr lang="ru-RU" sz="1800" b="1" dirty="0"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6AA6E6-FEC0-4F1B-AD73-81695130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84F76B6-6155-42AC-B024-73025507AB5D}" type="slidenum">
              <a:rPr lang="ru-RU" smtClean="0"/>
              <a:t>10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DAD2DD-1039-44F6-8875-322C4FF98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3" y="1058397"/>
            <a:ext cx="3304823" cy="22032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B4AEE5-BE30-4E71-A125-4C2EFA1041AD}"/>
              </a:ext>
            </a:extLst>
          </p:cNvPr>
          <p:cNvSpPr/>
          <p:nvPr/>
        </p:nvSpPr>
        <p:spPr>
          <a:xfrm>
            <a:off x="844445" y="1703037"/>
            <a:ext cx="369094" cy="13765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F9787-17FF-4C4B-BC4A-9F73EA9B11A1}"/>
              </a:ext>
            </a:extLst>
          </p:cNvPr>
          <p:cNvSpPr txBox="1"/>
          <p:nvPr/>
        </p:nvSpPr>
        <p:spPr>
          <a:xfrm>
            <a:off x="1861414" y="4783940"/>
            <a:ext cx="34045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At the enterprise: everything is the same, but "dance“ together hundreds and thousands of people with a variety of things. Use your attention and 4D extensional ontology (with spatiotemporal parts)</a:t>
            </a:r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A2FE72-4C88-6F24-6B55-1F162A43B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899" y="1082020"/>
            <a:ext cx="2846830" cy="22662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F0E9BA-A1EE-3EE5-92FF-94C8D8F40EA6}"/>
              </a:ext>
            </a:extLst>
          </p:cNvPr>
          <p:cNvSpPr txBox="1"/>
          <p:nvPr/>
        </p:nvSpPr>
        <p:spPr>
          <a:xfrm>
            <a:off x="209003" y="3368693"/>
            <a:ext cx="157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Functional systems view of Ops-Time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E62269-1E4A-2045-4ED3-2454DF46E68A}"/>
              </a:ext>
            </a:extLst>
          </p:cNvPr>
          <p:cNvSpPr txBox="1"/>
          <p:nvPr/>
        </p:nvSpPr>
        <p:spPr>
          <a:xfrm>
            <a:off x="6459002" y="3553359"/>
            <a:ext cx="24759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Construction/module view of Dev-Time. This is </a:t>
            </a:r>
            <a:r>
              <a:rPr lang="en-US" b="1" dirty="0"/>
              <a:t>affordances</a:t>
            </a:r>
            <a:r>
              <a:rPr lang="en-US" dirty="0"/>
              <a:t> for Ops-Time. Completely another viewpoint.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EEAD17-BCFC-F2CE-8686-2585A005589F}"/>
              </a:ext>
            </a:extLst>
          </p:cNvPr>
          <p:cNvSpPr txBox="1"/>
          <p:nvPr/>
        </p:nvSpPr>
        <p:spPr>
          <a:xfrm>
            <a:off x="3812876" y="927529"/>
            <a:ext cx="20990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What you see here in a dance as a dynamic object?!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Not disassemble but select objects in construction (Dev-Time) decomposition by you attention.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6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20BB8-30D0-48BC-8981-4C91A709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3256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Disruption – from the lower (platform) system layers, not from the upper application layer!</a:t>
            </a:r>
            <a:endParaRPr lang="ru-RU" sz="2800" b="1" dirty="0">
              <a:latin typeface="+mn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6014930-1950-4BD3-B809-19C97431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F76B6-6155-42AC-B024-73025507AB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C0A190-ECC6-49A3-8EB6-8C5522CA1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702" y="1267326"/>
            <a:ext cx="3003298" cy="49791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26B18D-E46F-4FFE-ACE6-8E064EB82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007" y="4079792"/>
            <a:ext cx="3637993" cy="2046371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355B26D-C0A0-452E-9AE4-08D4F1E54DD9}"/>
              </a:ext>
            </a:extLst>
          </p:cNvPr>
          <p:cNvCxnSpPr>
            <a:cxnSpLocks/>
          </p:cNvCxnSpPr>
          <p:nvPr/>
        </p:nvCxnSpPr>
        <p:spPr>
          <a:xfrm flipV="1">
            <a:off x="4572000" y="5550568"/>
            <a:ext cx="1411705" cy="510214"/>
          </a:xfrm>
          <a:prstGeom prst="line">
            <a:avLst/>
          </a:prstGeom>
          <a:ln w="5715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6B69DC-716F-4955-AB98-74EAAA0B6C3C}"/>
              </a:ext>
            </a:extLst>
          </p:cNvPr>
          <p:cNvSpPr txBox="1"/>
          <p:nvPr/>
        </p:nvSpPr>
        <p:spPr>
          <a:xfrm rot="942278">
            <a:off x="5043497" y="1771160"/>
            <a:ext cx="3971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And this is also curriculum plan for engineers/constructors (to know the practices of your level-of-interest and two neighboring ones)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id="{C953ECC2-EF3C-ACFC-1174-DFB8E762CCBE}"/>
              </a:ext>
            </a:extLst>
          </p:cNvPr>
          <p:cNvSpPr/>
          <p:nvPr/>
        </p:nvSpPr>
        <p:spPr>
          <a:xfrm>
            <a:off x="4205493" y="1432037"/>
            <a:ext cx="754380" cy="44932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 err="1"/>
              <a:t>Disruprion</a:t>
            </a:r>
            <a:endParaRPr lang="ru-RU" sz="2800" b="1" dirty="0"/>
          </a:p>
        </p:txBody>
      </p:sp>
      <p:sp>
        <p:nvSpPr>
          <p:cNvPr id="10" name="Стрелка: вверх 9">
            <a:extLst>
              <a:ext uri="{FF2B5EF4-FFF2-40B4-BE49-F238E27FC236}">
                <a16:creationId xmlns:a16="http://schemas.microsoft.com/office/drawing/2014/main" id="{FB8FD6BC-CCBA-B126-4F6C-681E057D495A}"/>
              </a:ext>
            </a:extLst>
          </p:cNvPr>
          <p:cNvSpPr/>
          <p:nvPr/>
        </p:nvSpPr>
        <p:spPr>
          <a:xfrm flipV="1">
            <a:off x="825004" y="1415664"/>
            <a:ext cx="754380" cy="46252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/>
              <a:t>Demand $$$</a:t>
            </a:r>
            <a:endParaRPr lang="ru-RU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0941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07DC5-5592-860C-9493-6124E01E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8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MBSE: no need for a term. </a:t>
            </a:r>
            <a:br>
              <a:rPr lang="en-US" sz="4000" b="1" dirty="0"/>
            </a:br>
            <a:r>
              <a:rPr lang="en-US" sz="4000" b="1" dirty="0"/>
              <a:t>Simply </a:t>
            </a:r>
            <a:r>
              <a:rPr lang="ru-RU" sz="4000" b="1" dirty="0"/>
              <a:t>«</a:t>
            </a:r>
            <a:r>
              <a:rPr lang="en-US" sz="4000" b="1" dirty="0"/>
              <a:t>Engineering</a:t>
            </a:r>
            <a:r>
              <a:rPr lang="ru-RU" sz="4000" b="1" dirty="0"/>
              <a:t>»</a:t>
            </a:r>
            <a:r>
              <a:rPr lang="en-US" sz="4000" b="1" dirty="0"/>
              <a:t> </a:t>
            </a:r>
            <a:endParaRPr lang="ru-RU" sz="2700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1C0C099-CB76-FE78-2419-7B3613688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1117" y="1165901"/>
            <a:ext cx="5081763" cy="269016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1BA4CE-D6F0-C83A-5BC9-1D2D70ACB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AB904B-896A-8B53-BF14-F603B6D6F31A}"/>
              </a:ext>
            </a:extLst>
          </p:cNvPr>
          <p:cNvSpPr txBox="1"/>
          <p:nvPr/>
        </p:nvSpPr>
        <p:spPr>
          <a:xfrm>
            <a:off x="2787090" y="3839117"/>
            <a:ext cx="448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Boeing MBE diamond diagram</a:t>
            </a:r>
          </a:p>
          <a:p>
            <a:r>
              <a:rPr lang="en-US" dirty="0"/>
              <a:t>[now: for MVP than increments, no life cycle]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8F03F-308F-7182-B56C-B1404D634512}"/>
              </a:ext>
            </a:extLst>
          </p:cNvPr>
          <p:cNvSpPr txBox="1"/>
          <p:nvPr/>
        </p:nvSpPr>
        <p:spPr>
          <a:xfrm>
            <a:off x="0" y="4537937"/>
            <a:ext cx="914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Non-systems engineering already not exist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Non-model-based engineering already not exist (but not with </a:t>
            </a:r>
            <a:r>
              <a:rPr lang="en-US" sz="2000" dirty="0" err="1"/>
              <a:t>SysML</a:t>
            </a:r>
            <a:r>
              <a:rPr lang="en-US" sz="2000" dirty="0"/>
              <a:t> language!)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Life cycle vanished as viable concept (continuous everything: only MVP and increments, all guesses, not requirements)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retirement phase (continuous everything)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Digital twins, digital thread, digital engineering – modeling reaches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AI will disrupt all of this</a:t>
            </a:r>
          </a:p>
        </p:txBody>
      </p:sp>
    </p:spTree>
    <p:extLst>
      <p:ext uri="{BB962C8B-B14F-4D97-AF65-F5344CB8AC3E}">
        <p14:creationId xmlns:p14="http://schemas.microsoft.com/office/powerpoint/2010/main" val="2746309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43F4DC7-5787-C358-5E64-9110621D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"/>
            <a:ext cx="8229600" cy="1451928"/>
          </a:xfrm>
        </p:spPr>
        <p:txBody>
          <a:bodyPr>
            <a:normAutofit/>
          </a:bodyPr>
          <a:lstStyle/>
          <a:p>
            <a:r>
              <a:rPr lang="en-US" b="1" dirty="0"/>
              <a:t>Roles in (systems) engineering</a:t>
            </a:r>
            <a:endParaRPr lang="ru-RU" b="1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110480E-C2F5-DDB3-4E25-11A9509C5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060" y="2529328"/>
            <a:ext cx="992386" cy="992386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2FC0DD-F96B-CD9B-98BB-027D0F0A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87002"/>
            <a:ext cx="2133600" cy="365125"/>
          </a:xfrm>
        </p:spPr>
        <p:txBody>
          <a:bodyPr/>
          <a:lstStyle/>
          <a:p>
            <a:fld id="{B70C3256-7474-4C02-8831-65B70316BAFC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542B59-356B-5868-0C3A-44AA85545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38" y="1885889"/>
            <a:ext cx="1047758" cy="11144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C1F5CF-4615-956A-07A3-E91AA592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0085" y="1908369"/>
            <a:ext cx="3329939" cy="20572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2904DF-0670-A8D4-C1C1-B29D8D29C47A}"/>
              </a:ext>
            </a:extLst>
          </p:cNvPr>
          <p:cNvSpPr txBox="1"/>
          <p:nvPr/>
        </p:nvSpPr>
        <p:spPr>
          <a:xfrm>
            <a:off x="7418561" y="3429000"/>
            <a:ext cx="7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User</a:t>
            </a:r>
            <a:endParaRPr lang="ru-RU" sz="2000" b="1" dirty="0"/>
          </a:p>
        </p:txBody>
      </p:sp>
      <p:sp>
        <p:nvSpPr>
          <p:cNvPr id="15" name="Стрелка: влево-вправо 14">
            <a:extLst>
              <a:ext uri="{FF2B5EF4-FFF2-40B4-BE49-F238E27FC236}">
                <a16:creationId xmlns:a16="http://schemas.microsoft.com/office/drawing/2014/main" id="{C6833C53-D5AB-4BEE-6F88-8C6C9C1B4814}"/>
              </a:ext>
            </a:extLst>
          </p:cNvPr>
          <p:cNvSpPr/>
          <p:nvPr/>
        </p:nvSpPr>
        <p:spPr>
          <a:xfrm>
            <a:off x="6202408" y="2783205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лево-вправо 15">
            <a:extLst>
              <a:ext uri="{FF2B5EF4-FFF2-40B4-BE49-F238E27FC236}">
                <a16:creationId xmlns:a16="http://schemas.microsoft.com/office/drawing/2014/main" id="{5511C327-384C-249F-D26F-933C1E8BE803}"/>
              </a:ext>
            </a:extLst>
          </p:cNvPr>
          <p:cNvSpPr/>
          <p:nvPr/>
        </p:nvSpPr>
        <p:spPr>
          <a:xfrm>
            <a:off x="1401657" y="3422443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90EEEC-591D-9E85-5FDA-4859F828B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13" y="3210292"/>
            <a:ext cx="1057283" cy="1262072"/>
          </a:xfrm>
          <a:prstGeom prst="rect">
            <a:avLst/>
          </a:prstGeom>
        </p:spPr>
      </p:pic>
      <p:sp>
        <p:nvSpPr>
          <p:cNvPr id="18" name="Стрелка: влево-вправо 17">
            <a:extLst>
              <a:ext uri="{FF2B5EF4-FFF2-40B4-BE49-F238E27FC236}">
                <a16:creationId xmlns:a16="http://schemas.microsoft.com/office/drawing/2014/main" id="{9944AAD3-D068-61B5-1746-31B5A27A598C}"/>
              </a:ext>
            </a:extLst>
          </p:cNvPr>
          <p:cNvSpPr/>
          <p:nvPr/>
        </p:nvSpPr>
        <p:spPr>
          <a:xfrm>
            <a:off x="1404764" y="2200789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543B0D00-4C54-209C-706C-711672F19962}"/>
              </a:ext>
            </a:extLst>
          </p:cNvPr>
          <p:cNvSpPr/>
          <p:nvPr/>
        </p:nvSpPr>
        <p:spPr>
          <a:xfrm>
            <a:off x="3651881" y="5065710"/>
            <a:ext cx="1175871" cy="1290640"/>
          </a:xfrm>
          <a:custGeom>
            <a:avLst/>
            <a:gdLst>
              <a:gd name="connsiteX0" fmla="*/ 1849675 w 1991976"/>
              <a:gd name="connsiteY0" fmla="*/ 213430 h 2134253"/>
              <a:gd name="connsiteX1" fmla="*/ 1329789 w 1991976"/>
              <a:gd name="connsiteY1" fmla="*/ 213430 h 2134253"/>
              <a:gd name="connsiteX2" fmla="*/ 1136215 w 1991976"/>
              <a:gd name="connsiteY2" fmla="*/ 54819 h 2134253"/>
              <a:gd name="connsiteX3" fmla="*/ 1067137 w 1991976"/>
              <a:gd name="connsiteY3" fmla="*/ 0 h 2134253"/>
              <a:gd name="connsiteX4" fmla="*/ 924844 w 1991976"/>
              <a:gd name="connsiteY4" fmla="*/ 0 h 2134253"/>
              <a:gd name="connsiteX5" fmla="*/ 856190 w 1991976"/>
              <a:gd name="connsiteY5" fmla="*/ 53359 h 2134253"/>
              <a:gd name="connsiteX6" fmla="*/ 661368 w 1991976"/>
              <a:gd name="connsiteY6" fmla="*/ 213435 h 2134253"/>
              <a:gd name="connsiteX7" fmla="*/ 142293 w 1991976"/>
              <a:gd name="connsiteY7" fmla="*/ 213435 h 2134253"/>
              <a:gd name="connsiteX8" fmla="*/ 0 w 1991976"/>
              <a:gd name="connsiteY8" fmla="*/ 355709 h 2134253"/>
              <a:gd name="connsiteX9" fmla="*/ 0 w 1991976"/>
              <a:gd name="connsiteY9" fmla="*/ 1565112 h 2134253"/>
              <a:gd name="connsiteX10" fmla="*/ 142293 w 1991976"/>
              <a:gd name="connsiteY10" fmla="*/ 1707386 h 2134253"/>
              <a:gd name="connsiteX11" fmla="*/ 569139 w 1991976"/>
              <a:gd name="connsiteY11" fmla="*/ 1707386 h 2134253"/>
              <a:gd name="connsiteX12" fmla="*/ 569139 w 1991976"/>
              <a:gd name="connsiteY12" fmla="*/ 1793472 h 2134253"/>
              <a:gd name="connsiteX13" fmla="*/ 337926 w 1991976"/>
              <a:gd name="connsiteY13" fmla="*/ 1925522 h 2134253"/>
              <a:gd name="connsiteX14" fmla="*/ 333261 w 1991976"/>
              <a:gd name="connsiteY14" fmla="*/ 1929289 h 2134253"/>
              <a:gd name="connsiteX15" fmla="*/ 329705 w 1991976"/>
              <a:gd name="connsiteY15" fmla="*/ 1932141 h 2134253"/>
              <a:gd name="connsiteX16" fmla="*/ 323209 w 1991976"/>
              <a:gd name="connsiteY16" fmla="*/ 1941770 h 2134253"/>
              <a:gd name="connsiteX17" fmla="*/ 322663 w 1991976"/>
              <a:gd name="connsiteY17" fmla="*/ 1942633 h 2134253"/>
              <a:gd name="connsiteX18" fmla="*/ 320111 w 1991976"/>
              <a:gd name="connsiteY18" fmla="*/ 1955290 h 2134253"/>
              <a:gd name="connsiteX19" fmla="*/ 319899 w 1991976"/>
              <a:gd name="connsiteY19" fmla="*/ 1956399 h 2134253"/>
              <a:gd name="connsiteX20" fmla="*/ 319899 w 1991976"/>
              <a:gd name="connsiteY20" fmla="*/ 2063098 h 2134253"/>
              <a:gd name="connsiteX21" fmla="*/ 391037 w 1991976"/>
              <a:gd name="connsiteY21" fmla="*/ 2134254 h 2134253"/>
              <a:gd name="connsiteX22" fmla="*/ 1600710 w 1991976"/>
              <a:gd name="connsiteY22" fmla="*/ 2134254 h 2134253"/>
              <a:gd name="connsiteX23" fmla="*/ 1671847 w 1991976"/>
              <a:gd name="connsiteY23" fmla="*/ 2063098 h 2134253"/>
              <a:gd name="connsiteX24" fmla="*/ 1671847 w 1991976"/>
              <a:gd name="connsiteY24" fmla="*/ 1956399 h 2134253"/>
              <a:gd name="connsiteX25" fmla="*/ 1671636 w 1991976"/>
              <a:gd name="connsiteY25" fmla="*/ 1955290 h 2134253"/>
              <a:gd name="connsiteX26" fmla="*/ 1669066 w 1991976"/>
              <a:gd name="connsiteY26" fmla="*/ 1942633 h 2134253"/>
              <a:gd name="connsiteX27" fmla="*/ 1668502 w 1991976"/>
              <a:gd name="connsiteY27" fmla="*/ 1941735 h 2134253"/>
              <a:gd name="connsiteX28" fmla="*/ 1662024 w 1991976"/>
              <a:gd name="connsiteY28" fmla="*/ 1932141 h 2134253"/>
              <a:gd name="connsiteX29" fmla="*/ 1658468 w 1991976"/>
              <a:gd name="connsiteY29" fmla="*/ 1929289 h 2134253"/>
              <a:gd name="connsiteX30" fmla="*/ 1653821 w 1991976"/>
              <a:gd name="connsiteY30" fmla="*/ 1925522 h 2134253"/>
              <a:gd name="connsiteX31" fmla="*/ 1422855 w 1991976"/>
              <a:gd name="connsiteY31" fmla="*/ 1793472 h 2134253"/>
              <a:gd name="connsiteX32" fmla="*/ 1422855 w 1991976"/>
              <a:gd name="connsiteY32" fmla="*/ 1707386 h 2134253"/>
              <a:gd name="connsiteX33" fmla="*/ 1849702 w 1991976"/>
              <a:gd name="connsiteY33" fmla="*/ 1707386 h 2134253"/>
              <a:gd name="connsiteX34" fmla="*/ 1991977 w 1991976"/>
              <a:gd name="connsiteY34" fmla="*/ 1565112 h 2134253"/>
              <a:gd name="connsiteX35" fmla="*/ 1991977 w 1991976"/>
              <a:gd name="connsiteY35" fmla="*/ 355709 h 2134253"/>
              <a:gd name="connsiteX36" fmla="*/ 1849702 w 1991976"/>
              <a:gd name="connsiteY36" fmla="*/ 213435 h 2134253"/>
              <a:gd name="connsiteX37" fmla="*/ 1849675 w 1991976"/>
              <a:gd name="connsiteY37" fmla="*/ 284567 h 2134253"/>
              <a:gd name="connsiteX38" fmla="*/ 1920812 w 1991976"/>
              <a:gd name="connsiteY38" fmla="*/ 355705 h 2134253"/>
              <a:gd name="connsiteX39" fmla="*/ 1920812 w 1991976"/>
              <a:gd name="connsiteY39" fmla="*/ 1351673 h 2134253"/>
              <a:gd name="connsiteX40" fmla="*/ 1742958 w 1991976"/>
              <a:gd name="connsiteY40" fmla="*/ 1351673 h 2134253"/>
              <a:gd name="connsiteX41" fmla="*/ 1742958 w 1991976"/>
              <a:gd name="connsiteY41" fmla="*/ 1333188 h 2134253"/>
              <a:gd name="connsiteX42" fmla="*/ 1667701 w 1991976"/>
              <a:gd name="connsiteY42" fmla="*/ 1231226 h 2134253"/>
              <a:gd name="connsiteX43" fmla="*/ 1276416 w 1991976"/>
              <a:gd name="connsiteY43" fmla="*/ 1110727 h 2134253"/>
              <a:gd name="connsiteX44" fmla="*/ 1256207 w 1991976"/>
              <a:gd name="connsiteY44" fmla="*/ 989557 h 2134253"/>
              <a:gd name="connsiteX45" fmla="*/ 1287613 w 1991976"/>
              <a:gd name="connsiteY45" fmla="*/ 951708 h 2134253"/>
              <a:gd name="connsiteX46" fmla="*/ 1316078 w 1991976"/>
              <a:gd name="connsiteY46" fmla="*/ 847001 h 2134253"/>
              <a:gd name="connsiteX47" fmla="*/ 1382993 w 1991976"/>
              <a:gd name="connsiteY47" fmla="*/ 758067 h 2134253"/>
              <a:gd name="connsiteX48" fmla="*/ 1392129 w 1991976"/>
              <a:gd name="connsiteY48" fmla="*/ 717384 h 2134253"/>
              <a:gd name="connsiteX49" fmla="*/ 1403625 w 1991976"/>
              <a:gd name="connsiteY49" fmla="*/ 694217 h 2134253"/>
              <a:gd name="connsiteX50" fmla="*/ 1404153 w 1991976"/>
              <a:gd name="connsiteY50" fmla="*/ 567450 h 2134253"/>
              <a:gd name="connsiteX51" fmla="*/ 1462248 w 1991976"/>
              <a:gd name="connsiteY51" fmla="*/ 538034 h 2134253"/>
              <a:gd name="connsiteX52" fmla="*/ 1493971 w 1991976"/>
              <a:gd name="connsiteY52" fmla="*/ 462408 h 2134253"/>
              <a:gd name="connsiteX53" fmla="*/ 1387254 w 1991976"/>
              <a:gd name="connsiteY53" fmla="*/ 355690 h 2134253"/>
              <a:gd name="connsiteX54" fmla="*/ 1381427 w 1991976"/>
              <a:gd name="connsiteY54" fmla="*/ 355690 h 2134253"/>
              <a:gd name="connsiteX55" fmla="*/ 1361745 w 1991976"/>
              <a:gd name="connsiteY55" fmla="*/ 284553 h 2134253"/>
              <a:gd name="connsiteX56" fmla="*/ 320120 w 1991976"/>
              <a:gd name="connsiteY56" fmla="*/ 1351695 h 2134253"/>
              <a:gd name="connsiteX57" fmla="*/ 320120 w 1991976"/>
              <a:gd name="connsiteY57" fmla="*/ 1333211 h 2134253"/>
              <a:gd name="connsiteX58" fmla="*/ 345012 w 1991976"/>
              <a:gd name="connsiteY58" fmla="*/ 1299270 h 2134253"/>
              <a:gd name="connsiteX59" fmla="*/ 730240 w 1991976"/>
              <a:gd name="connsiteY59" fmla="*/ 1180602 h 2134253"/>
              <a:gd name="connsiteX60" fmla="*/ 995817 w 1991976"/>
              <a:gd name="connsiteY60" fmla="*/ 1280559 h 2134253"/>
              <a:gd name="connsiteX61" fmla="*/ 1261393 w 1991976"/>
              <a:gd name="connsiteY61" fmla="*/ 1180602 h 2134253"/>
              <a:gd name="connsiteX62" fmla="*/ 1646959 w 1991976"/>
              <a:gd name="connsiteY62" fmla="*/ 1299343 h 2134253"/>
              <a:gd name="connsiteX63" fmla="*/ 1671851 w 1991976"/>
              <a:gd name="connsiteY63" fmla="*/ 1333213 h 2134253"/>
              <a:gd name="connsiteX64" fmla="*/ 1671851 w 1991976"/>
              <a:gd name="connsiteY64" fmla="*/ 1351697 h 2134253"/>
              <a:gd name="connsiteX65" fmla="*/ 889264 w 1991976"/>
              <a:gd name="connsiteY65" fmla="*/ 426842 h 2134253"/>
              <a:gd name="connsiteX66" fmla="*/ 1387248 w 1991976"/>
              <a:gd name="connsiteY66" fmla="*/ 426842 h 2134253"/>
              <a:gd name="connsiteX67" fmla="*/ 1422826 w 1991976"/>
              <a:gd name="connsiteY67" fmla="*/ 462420 h 2134253"/>
              <a:gd name="connsiteX68" fmla="*/ 1411894 w 1991976"/>
              <a:gd name="connsiteY68" fmla="*/ 487787 h 2134253"/>
              <a:gd name="connsiteX69" fmla="*/ 1387248 w 1991976"/>
              <a:gd name="connsiteY69" fmla="*/ 497998 h 2134253"/>
              <a:gd name="connsiteX70" fmla="*/ 604714 w 1991976"/>
              <a:gd name="connsiteY70" fmla="*/ 497998 h 2134253"/>
              <a:gd name="connsiteX71" fmla="*/ 569137 w 1991976"/>
              <a:gd name="connsiteY71" fmla="*/ 462420 h 2134253"/>
              <a:gd name="connsiteX72" fmla="*/ 580051 w 1991976"/>
              <a:gd name="connsiteY72" fmla="*/ 437052 h 2134253"/>
              <a:gd name="connsiteX73" fmla="*/ 604715 w 1991976"/>
              <a:gd name="connsiteY73" fmla="*/ 426842 h 2134253"/>
              <a:gd name="connsiteX74" fmla="*/ 645130 w 1991976"/>
              <a:gd name="connsiteY74" fmla="*/ 609501 h 2134253"/>
              <a:gd name="connsiteX75" fmla="*/ 668650 w 1991976"/>
              <a:gd name="connsiteY75" fmla="*/ 607582 h 2134253"/>
              <a:gd name="connsiteX76" fmla="*/ 710054 w 1991976"/>
              <a:gd name="connsiteY76" fmla="*/ 599009 h 2134253"/>
              <a:gd name="connsiteX77" fmla="*/ 719050 w 1991976"/>
              <a:gd name="connsiteY77" fmla="*/ 571511 h 2134253"/>
              <a:gd name="connsiteX78" fmla="*/ 718804 w 1991976"/>
              <a:gd name="connsiteY78" fmla="*/ 569135 h 2134253"/>
              <a:gd name="connsiteX79" fmla="*/ 1273121 w 1991976"/>
              <a:gd name="connsiteY79" fmla="*/ 569135 h 2134253"/>
              <a:gd name="connsiteX80" fmla="*/ 1272874 w 1991976"/>
              <a:gd name="connsiteY80" fmla="*/ 571511 h 2134253"/>
              <a:gd name="connsiteX81" fmla="*/ 1273121 w 1991976"/>
              <a:gd name="connsiteY81" fmla="*/ 573835 h 2134253"/>
              <a:gd name="connsiteX82" fmla="*/ 1275392 w 1991976"/>
              <a:gd name="connsiteY82" fmla="*/ 587707 h 2134253"/>
              <a:gd name="connsiteX83" fmla="*/ 1275902 w 1991976"/>
              <a:gd name="connsiteY83" fmla="*/ 589943 h 2134253"/>
              <a:gd name="connsiteX84" fmla="*/ 1278490 w 1991976"/>
              <a:gd name="connsiteY84" fmla="*/ 593499 h 2134253"/>
              <a:gd name="connsiteX85" fmla="*/ 1282645 w 1991976"/>
              <a:gd name="connsiteY85" fmla="*/ 599220 h 2134253"/>
              <a:gd name="connsiteX86" fmla="*/ 1287926 w 1991976"/>
              <a:gd name="connsiteY86" fmla="*/ 603638 h 2134253"/>
              <a:gd name="connsiteX87" fmla="*/ 1300548 w 1991976"/>
              <a:gd name="connsiteY87" fmla="*/ 609254 h 2134253"/>
              <a:gd name="connsiteX88" fmla="*/ 1304632 w 1991976"/>
              <a:gd name="connsiteY88" fmla="*/ 610539 h 2134253"/>
              <a:gd name="connsiteX89" fmla="*/ 1308188 w 1991976"/>
              <a:gd name="connsiteY89" fmla="*/ 610715 h 2134253"/>
              <a:gd name="connsiteX90" fmla="*/ 1308628 w 1991976"/>
              <a:gd name="connsiteY90" fmla="*/ 610715 h 2134253"/>
              <a:gd name="connsiteX91" fmla="*/ 1313205 w 1991976"/>
              <a:gd name="connsiteY91" fmla="*/ 609853 h 2134253"/>
              <a:gd name="connsiteX92" fmla="*/ 1321990 w 1991976"/>
              <a:gd name="connsiteY92" fmla="*/ 607793 h 2134253"/>
              <a:gd name="connsiteX93" fmla="*/ 1322923 w 1991976"/>
              <a:gd name="connsiteY93" fmla="*/ 607582 h 2134253"/>
              <a:gd name="connsiteX94" fmla="*/ 1346653 w 1991976"/>
              <a:gd name="connsiteY94" fmla="*/ 609325 h 2134253"/>
              <a:gd name="connsiteX95" fmla="*/ 1340843 w 1991976"/>
              <a:gd name="connsiteY95" fmla="*/ 660484 h 2134253"/>
              <a:gd name="connsiteX96" fmla="*/ 1326232 w 1991976"/>
              <a:gd name="connsiteY96" fmla="*/ 690217 h 2134253"/>
              <a:gd name="connsiteX97" fmla="*/ 1311708 w 1991976"/>
              <a:gd name="connsiteY97" fmla="*/ 760106 h 2134253"/>
              <a:gd name="connsiteX98" fmla="*/ 1307976 w 1991976"/>
              <a:gd name="connsiteY98" fmla="*/ 773415 h 2134253"/>
              <a:gd name="connsiteX99" fmla="*/ 1282186 w 1991976"/>
              <a:gd name="connsiteY99" fmla="*/ 779752 h 2134253"/>
              <a:gd name="connsiteX100" fmla="*/ 1246626 w 1991976"/>
              <a:gd name="connsiteY100" fmla="*/ 815312 h 2134253"/>
              <a:gd name="connsiteX101" fmla="*/ 1224991 w 1991976"/>
              <a:gd name="connsiteY101" fmla="*/ 917802 h 2134253"/>
              <a:gd name="connsiteX102" fmla="*/ 1121586 w 1991976"/>
              <a:gd name="connsiteY102" fmla="*/ 993748 h 2134253"/>
              <a:gd name="connsiteX103" fmla="*/ 1093137 w 1991976"/>
              <a:gd name="connsiteY103" fmla="*/ 1015085 h 2134253"/>
              <a:gd name="connsiteX104" fmla="*/ 995947 w 1991976"/>
              <a:gd name="connsiteY104" fmla="*/ 1067123 h 2134253"/>
              <a:gd name="connsiteX105" fmla="*/ 898879 w 1991976"/>
              <a:gd name="connsiteY105" fmla="*/ 1015224 h 2134253"/>
              <a:gd name="connsiteX106" fmla="*/ 871874 w 1991976"/>
              <a:gd name="connsiteY106" fmla="*/ 994487 h 2134253"/>
              <a:gd name="connsiteX107" fmla="*/ 766883 w 1991976"/>
              <a:gd name="connsiteY107" fmla="*/ 917910 h 2134253"/>
              <a:gd name="connsiteX108" fmla="*/ 745177 w 1991976"/>
              <a:gd name="connsiteY108" fmla="*/ 815244 h 2134253"/>
              <a:gd name="connsiteX109" fmla="*/ 709599 w 1991976"/>
              <a:gd name="connsiteY109" fmla="*/ 779684 h 2134253"/>
              <a:gd name="connsiteX110" fmla="*/ 683862 w 1991976"/>
              <a:gd name="connsiteY110" fmla="*/ 773347 h 2134253"/>
              <a:gd name="connsiteX111" fmla="*/ 680289 w 1991976"/>
              <a:gd name="connsiteY111" fmla="*/ 760038 h 2134253"/>
              <a:gd name="connsiteX112" fmla="*/ 665572 w 1991976"/>
              <a:gd name="connsiteY112" fmla="*/ 690433 h 2134253"/>
              <a:gd name="connsiteX113" fmla="*/ 650696 w 1991976"/>
              <a:gd name="connsiteY113" fmla="*/ 660207 h 2134253"/>
              <a:gd name="connsiteX114" fmla="*/ 645116 w 1991976"/>
              <a:gd name="connsiteY114" fmla="*/ 609507 h 2134253"/>
              <a:gd name="connsiteX115" fmla="*/ 841381 w 1991976"/>
              <a:gd name="connsiteY115" fmla="*/ 1058723 h 2134253"/>
              <a:gd name="connsiteX116" fmla="*/ 844937 w 1991976"/>
              <a:gd name="connsiteY116" fmla="*/ 1061645 h 2134253"/>
              <a:gd name="connsiteX117" fmla="*/ 995964 w 1991976"/>
              <a:gd name="connsiteY117" fmla="*/ 1138276 h 2134253"/>
              <a:gd name="connsiteX118" fmla="*/ 1147184 w 1991976"/>
              <a:gd name="connsiteY118" fmla="*/ 1061433 h 2134253"/>
              <a:gd name="connsiteX119" fmla="*/ 1152237 w 1991976"/>
              <a:gd name="connsiteY119" fmla="*/ 1057878 h 2134253"/>
              <a:gd name="connsiteX120" fmla="*/ 1191899 w 1991976"/>
              <a:gd name="connsiteY120" fmla="*/ 1036136 h 2134253"/>
              <a:gd name="connsiteX121" fmla="*/ 1208077 w 1991976"/>
              <a:gd name="connsiteY121" fmla="*/ 1133259 h 2134253"/>
              <a:gd name="connsiteX122" fmla="*/ 995967 w 1991976"/>
              <a:gd name="connsiteY122" fmla="*/ 1209412 h 2134253"/>
              <a:gd name="connsiteX123" fmla="*/ 783821 w 1991976"/>
              <a:gd name="connsiteY123" fmla="*/ 1133503 h 2134253"/>
              <a:gd name="connsiteX124" fmla="*/ 800052 w 1991976"/>
              <a:gd name="connsiteY124" fmla="*/ 1036136 h 2134253"/>
              <a:gd name="connsiteX125" fmla="*/ 841387 w 1991976"/>
              <a:gd name="connsiteY125" fmla="*/ 1058723 h 2134253"/>
              <a:gd name="connsiteX126" fmla="*/ 1308765 w 1991976"/>
              <a:gd name="connsiteY126" fmla="*/ 355687 h 2134253"/>
              <a:gd name="connsiteX127" fmla="*/ 1138270 w 1991976"/>
              <a:gd name="connsiteY127" fmla="*/ 355687 h 2134253"/>
              <a:gd name="connsiteX128" fmla="*/ 1138270 w 1991976"/>
              <a:gd name="connsiteY128" fmla="*/ 130602 h 2134253"/>
              <a:gd name="connsiteX129" fmla="*/ 1308765 w 1991976"/>
              <a:gd name="connsiteY129" fmla="*/ 355687 h 2134253"/>
              <a:gd name="connsiteX130" fmla="*/ 924840 w 1991976"/>
              <a:gd name="connsiteY130" fmla="*/ 71115 h 2134253"/>
              <a:gd name="connsiteX131" fmla="*/ 1067132 w 1991976"/>
              <a:gd name="connsiteY131" fmla="*/ 71115 h 2134253"/>
              <a:gd name="connsiteX132" fmla="*/ 1067132 w 1991976"/>
              <a:gd name="connsiteY132" fmla="*/ 355687 h 2134253"/>
              <a:gd name="connsiteX133" fmla="*/ 924840 w 1991976"/>
              <a:gd name="connsiteY133" fmla="*/ 355687 h 2134253"/>
              <a:gd name="connsiteX134" fmla="*/ 853702 w 1991976"/>
              <a:gd name="connsiteY134" fmla="*/ 129701 h 2134253"/>
              <a:gd name="connsiteX135" fmla="*/ 853702 w 1991976"/>
              <a:gd name="connsiteY135" fmla="*/ 355687 h 2134253"/>
              <a:gd name="connsiteX136" fmla="*/ 683171 w 1991976"/>
              <a:gd name="connsiteY136" fmla="*/ 355687 h 2134253"/>
              <a:gd name="connsiteX137" fmla="*/ 853702 w 1991976"/>
              <a:gd name="connsiteY137" fmla="*/ 129701 h 2134253"/>
              <a:gd name="connsiteX138" fmla="*/ 142284 w 1991976"/>
              <a:gd name="connsiteY138" fmla="*/ 284545 h 2134253"/>
              <a:gd name="connsiteX139" fmla="*/ 629587 w 1991976"/>
              <a:gd name="connsiteY139" fmla="*/ 284545 h 2134253"/>
              <a:gd name="connsiteX140" fmla="*/ 610381 w 1991976"/>
              <a:gd name="connsiteY140" fmla="*/ 355682 h 2134253"/>
              <a:gd name="connsiteX141" fmla="*/ 604695 w 1991976"/>
              <a:gd name="connsiteY141" fmla="*/ 355682 h 2134253"/>
              <a:gd name="connsiteX142" fmla="*/ 497978 w 1991976"/>
              <a:gd name="connsiteY142" fmla="*/ 462400 h 2134253"/>
              <a:gd name="connsiteX143" fmla="*/ 588007 w 1991976"/>
              <a:gd name="connsiteY143" fmla="*/ 567445 h 2134253"/>
              <a:gd name="connsiteX144" fmla="*/ 588289 w 1991976"/>
              <a:gd name="connsiteY144" fmla="*/ 694072 h 2134253"/>
              <a:gd name="connsiteX145" fmla="*/ 599996 w 1991976"/>
              <a:gd name="connsiteY145" fmla="*/ 717697 h 2134253"/>
              <a:gd name="connsiteX146" fmla="*/ 609343 w 1991976"/>
              <a:gd name="connsiteY146" fmla="*/ 758098 h 2134253"/>
              <a:gd name="connsiteX147" fmla="*/ 632616 w 1991976"/>
              <a:gd name="connsiteY147" fmla="*/ 822742 h 2134253"/>
              <a:gd name="connsiteX148" fmla="*/ 675834 w 1991976"/>
              <a:gd name="connsiteY148" fmla="*/ 847000 h 2134253"/>
              <a:gd name="connsiteX149" fmla="*/ 704282 w 1991976"/>
              <a:gd name="connsiteY149" fmla="*/ 951604 h 2134253"/>
              <a:gd name="connsiteX150" fmla="*/ 735741 w 1991976"/>
              <a:gd name="connsiteY150" fmla="*/ 989628 h 2134253"/>
              <a:gd name="connsiteX151" fmla="*/ 715531 w 1991976"/>
              <a:gd name="connsiteY151" fmla="*/ 1110587 h 2134253"/>
              <a:gd name="connsiteX152" fmla="*/ 324598 w 1991976"/>
              <a:gd name="connsiteY152" fmla="*/ 1231018 h 2134253"/>
              <a:gd name="connsiteX153" fmla="*/ 248990 w 1991976"/>
              <a:gd name="connsiteY153" fmla="*/ 1333192 h 2134253"/>
              <a:gd name="connsiteX154" fmla="*/ 248990 w 1991976"/>
              <a:gd name="connsiteY154" fmla="*/ 1351677 h 2134253"/>
              <a:gd name="connsiteX155" fmla="*/ 71117 w 1991976"/>
              <a:gd name="connsiteY155" fmla="*/ 1351677 h 2134253"/>
              <a:gd name="connsiteX156" fmla="*/ 71117 w 1991976"/>
              <a:gd name="connsiteY156" fmla="*/ 355709 h 2134253"/>
              <a:gd name="connsiteX157" fmla="*/ 142272 w 1991976"/>
              <a:gd name="connsiteY157" fmla="*/ 284571 h 2134253"/>
              <a:gd name="connsiteX158" fmla="*/ 391276 w 1991976"/>
              <a:gd name="connsiteY158" fmla="*/ 2063091 h 2134253"/>
              <a:gd name="connsiteX159" fmla="*/ 391276 w 1991976"/>
              <a:gd name="connsiteY159" fmla="*/ 1991954 h 2134253"/>
              <a:gd name="connsiteX160" fmla="*/ 1600678 w 1991976"/>
              <a:gd name="connsiteY160" fmla="*/ 1991954 h 2134253"/>
              <a:gd name="connsiteX161" fmla="*/ 1600678 w 1991976"/>
              <a:gd name="connsiteY161" fmla="*/ 2063091 h 2134253"/>
              <a:gd name="connsiteX162" fmla="*/ 489665 w 1991976"/>
              <a:gd name="connsiteY162" fmla="*/ 1920817 h 2134253"/>
              <a:gd name="connsiteX163" fmla="*/ 614161 w 1991976"/>
              <a:gd name="connsiteY163" fmla="*/ 1849679 h 2134253"/>
              <a:gd name="connsiteX164" fmla="*/ 1377811 w 1991976"/>
              <a:gd name="connsiteY164" fmla="*/ 1849679 h 2134253"/>
              <a:gd name="connsiteX165" fmla="*/ 1502307 w 1991976"/>
              <a:gd name="connsiteY165" fmla="*/ 1920817 h 2134253"/>
              <a:gd name="connsiteX166" fmla="*/ 1351695 w 1991976"/>
              <a:gd name="connsiteY166" fmla="*/ 1778542 h 2134253"/>
              <a:gd name="connsiteX167" fmla="*/ 640277 w 1991976"/>
              <a:gd name="connsiteY167" fmla="*/ 1778542 h 2134253"/>
              <a:gd name="connsiteX168" fmla="*/ 640277 w 1991976"/>
              <a:gd name="connsiteY168" fmla="*/ 1707386 h 2134253"/>
              <a:gd name="connsiteX169" fmla="*/ 1351695 w 1991976"/>
              <a:gd name="connsiteY169" fmla="*/ 1707386 h 2134253"/>
              <a:gd name="connsiteX170" fmla="*/ 1849679 w 1991976"/>
              <a:gd name="connsiteY170" fmla="*/ 1636249 h 2134253"/>
              <a:gd name="connsiteX171" fmla="*/ 142293 w 1991976"/>
              <a:gd name="connsiteY171" fmla="*/ 1636249 h 2134253"/>
              <a:gd name="connsiteX172" fmla="*/ 71137 w 1991976"/>
              <a:gd name="connsiteY172" fmla="*/ 1565112 h 2134253"/>
              <a:gd name="connsiteX173" fmla="*/ 71137 w 1991976"/>
              <a:gd name="connsiteY173" fmla="*/ 1422819 h 2134253"/>
              <a:gd name="connsiteX174" fmla="*/ 1920844 w 1991976"/>
              <a:gd name="connsiteY174" fmla="*/ 1422819 h 2134253"/>
              <a:gd name="connsiteX175" fmla="*/ 1920844 w 1991976"/>
              <a:gd name="connsiteY175" fmla="*/ 1565112 h 2134253"/>
              <a:gd name="connsiteX176" fmla="*/ 1849706 w 1991976"/>
              <a:gd name="connsiteY176" fmla="*/ 1636249 h 213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991976" h="2134253">
                <a:moveTo>
                  <a:pt x="1849675" y="213430"/>
                </a:moveTo>
                <a:lnTo>
                  <a:pt x="1329789" y="213430"/>
                </a:lnTo>
                <a:cubicBezTo>
                  <a:pt x="1289264" y="136641"/>
                  <a:pt x="1219466" y="79448"/>
                  <a:pt x="1136215" y="54819"/>
                </a:cubicBezTo>
                <a:cubicBezTo>
                  <a:pt x="1128645" y="22762"/>
                  <a:pt x="1100074" y="72"/>
                  <a:pt x="1067137" y="0"/>
                </a:cubicBezTo>
                <a:lnTo>
                  <a:pt x="924844" y="0"/>
                </a:lnTo>
                <a:cubicBezTo>
                  <a:pt x="892488" y="106"/>
                  <a:pt x="864284" y="22023"/>
                  <a:pt x="856190" y="53359"/>
                </a:cubicBezTo>
                <a:cubicBezTo>
                  <a:pt x="772393" y="78392"/>
                  <a:pt x="702189" y="136065"/>
                  <a:pt x="661368" y="213435"/>
                </a:cubicBezTo>
                <a:lnTo>
                  <a:pt x="142293" y="213435"/>
                </a:lnTo>
                <a:cubicBezTo>
                  <a:pt x="63706" y="213435"/>
                  <a:pt x="0" y="277127"/>
                  <a:pt x="0" y="355709"/>
                </a:cubicBezTo>
                <a:lnTo>
                  <a:pt x="0" y="1565112"/>
                </a:lnTo>
                <a:cubicBezTo>
                  <a:pt x="0" y="1643699"/>
                  <a:pt x="63710" y="1707386"/>
                  <a:pt x="142293" y="1707386"/>
                </a:cubicBezTo>
                <a:lnTo>
                  <a:pt x="569139" y="1707386"/>
                </a:lnTo>
                <a:lnTo>
                  <a:pt x="569139" y="1793472"/>
                </a:lnTo>
                <a:lnTo>
                  <a:pt x="337926" y="1925522"/>
                </a:lnTo>
                <a:cubicBezTo>
                  <a:pt x="336271" y="1926648"/>
                  <a:pt x="334722" y="1927898"/>
                  <a:pt x="333261" y="1929289"/>
                </a:cubicBezTo>
                <a:cubicBezTo>
                  <a:pt x="332029" y="1930169"/>
                  <a:pt x="330831" y="1931120"/>
                  <a:pt x="329705" y="1932141"/>
                </a:cubicBezTo>
                <a:cubicBezTo>
                  <a:pt x="327011" y="1934957"/>
                  <a:pt x="324811" y="1938214"/>
                  <a:pt x="323209" y="1941770"/>
                </a:cubicBezTo>
                <a:cubicBezTo>
                  <a:pt x="323209" y="1942087"/>
                  <a:pt x="322804" y="1942316"/>
                  <a:pt x="322663" y="1942633"/>
                </a:cubicBezTo>
                <a:cubicBezTo>
                  <a:pt x="321044" y="1946664"/>
                  <a:pt x="320181" y="1950942"/>
                  <a:pt x="320111" y="1955290"/>
                </a:cubicBezTo>
                <a:cubicBezTo>
                  <a:pt x="320111" y="1955677"/>
                  <a:pt x="319899" y="1955994"/>
                  <a:pt x="319899" y="1956399"/>
                </a:cubicBezTo>
                <a:lnTo>
                  <a:pt x="319899" y="2063098"/>
                </a:lnTo>
                <a:cubicBezTo>
                  <a:pt x="319899" y="2102391"/>
                  <a:pt x="351745" y="2134254"/>
                  <a:pt x="391037" y="2134254"/>
                </a:cubicBezTo>
                <a:lnTo>
                  <a:pt x="1600710" y="2134254"/>
                </a:lnTo>
                <a:cubicBezTo>
                  <a:pt x="1640002" y="2134254"/>
                  <a:pt x="1671847" y="2102391"/>
                  <a:pt x="1671847" y="2063098"/>
                </a:cubicBezTo>
                <a:lnTo>
                  <a:pt x="1671847" y="1956399"/>
                </a:lnTo>
                <a:cubicBezTo>
                  <a:pt x="1671847" y="1955994"/>
                  <a:pt x="1671636" y="1955677"/>
                  <a:pt x="1671636" y="1955290"/>
                </a:cubicBezTo>
                <a:cubicBezTo>
                  <a:pt x="1671565" y="1950942"/>
                  <a:pt x="1670685" y="1946664"/>
                  <a:pt x="1669066" y="1942633"/>
                </a:cubicBezTo>
                <a:cubicBezTo>
                  <a:pt x="1669066" y="1942316"/>
                  <a:pt x="1668643" y="1942052"/>
                  <a:pt x="1668502" y="1941735"/>
                </a:cubicBezTo>
                <a:cubicBezTo>
                  <a:pt x="1666900" y="1938196"/>
                  <a:pt x="1664700" y="1934957"/>
                  <a:pt x="1662024" y="1932141"/>
                </a:cubicBezTo>
                <a:cubicBezTo>
                  <a:pt x="1660897" y="1931120"/>
                  <a:pt x="1659718" y="1930169"/>
                  <a:pt x="1658468" y="1929289"/>
                </a:cubicBezTo>
                <a:cubicBezTo>
                  <a:pt x="1657024" y="1927898"/>
                  <a:pt x="1655458" y="1926648"/>
                  <a:pt x="1653821" y="1925522"/>
                </a:cubicBezTo>
                <a:lnTo>
                  <a:pt x="1422855" y="1793472"/>
                </a:lnTo>
                <a:lnTo>
                  <a:pt x="1422855" y="1707386"/>
                </a:lnTo>
                <a:lnTo>
                  <a:pt x="1849702" y="1707386"/>
                </a:lnTo>
                <a:cubicBezTo>
                  <a:pt x="1928289" y="1707386"/>
                  <a:pt x="1991977" y="1643694"/>
                  <a:pt x="1991977" y="1565112"/>
                </a:cubicBezTo>
                <a:lnTo>
                  <a:pt x="1991977" y="355709"/>
                </a:lnTo>
                <a:cubicBezTo>
                  <a:pt x="1991977" y="277122"/>
                  <a:pt x="1928284" y="213435"/>
                  <a:pt x="1849702" y="213435"/>
                </a:cubicBezTo>
                <a:close/>
                <a:moveTo>
                  <a:pt x="1849675" y="284567"/>
                </a:moveTo>
                <a:cubicBezTo>
                  <a:pt x="1888967" y="284567"/>
                  <a:pt x="1920812" y="316413"/>
                  <a:pt x="1920812" y="355705"/>
                </a:cubicBezTo>
                <a:lnTo>
                  <a:pt x="1920812" y="1351673"/>
                </a:lnTo>
                <a:lnTo>
                  <a:pt x="1742958" y="1351673"/>
                </a:lnTo>
                <a:lnTo>
                  <a:pt x="1742958" y="1333188"/>
                </a:lnTo>
                <a:cubicBezTo>
                  <a:pt x="1742958" y="1286360"/>
                  <a:pt x="1712432" y="1245029"/>
                  <a:pt x="1667701" y="1231226"/>
                </a:cubicBezTo>
                <a:lnTo>
                  <a:pt x="1276416" y="1110727"/>
                </a:lnTo>
                <a:lnTo>
                  <a:pt x="1256207" y="989557"/>
                </a:lnTo>
                <a:cubicBezTo>
                  <a:pt x="1268618" y="978695"/>
                  <a:pt x="1279233" y="965915"/>
                  <a:pt x="1287613" y="951708"/>
                </a:cubicBezTo>
                <a:cubicBezTo>
                  <a:pt x="1303580" y="918894"/>
                  <a:pt x="1313227" y="883370"/>
                  <a:pt x="1316078" y="847001"/>
                </a:cubicBezTo>
                <a:cubicBezTo>
                  <a:pt x="1357289" y="837970"/>
                  <a:pt x="1385720" y="800172"/>
                  <a:pt x="1382993" y="758067"/>
                </a:cubicBezTo>
                <a:cubicBezTo>
                  <a:pt x="1382993" y="744001"/>
                  <a:pt x="1386109" y="730094"/>
                  <a:pt x="1392129" y="717384"/>
                </a:cubicBezTo>
                <a:cubicBezTo>
                  <a:pt x="1395562" y="709480"/>
                  <a:pt x="1399400" y="701734"/>
                  <a:pt x="1403625" y="694217"/>
                </a:cubicBezTo>
                <a:cubicBezTo>
                  <a:pt x="1429379" y="655946"/>
                  <a:pt x="1429591" y="605932"/>
                  <a:pt x="1404153" y="567450"/>
                </a:cubicBezTo>
                <a:cubicBezTo>
                  <a:pt x="1426193" y="564211"/>
                  <a:pt x="1446579" y="553877"/>
                  <a:pt x="1462248" y="538034"/>
                </a:cubicBezTo>
                <a:cubicBezTo>
                  <a:pt x="1482687" y="518194"/>
                  <a:pt x="1494147" y="490890"/>
                  <a:pt x="1493971" y="462408"/>
                </a:cubicBezTo>
                <a:cubicBezTo>
                  <a:pt x="1493971" y="403470"/>
                  <a:pt x="1446192" y="355690"/>
                  <a:pt x="1387254" y="355690"/>
                </a:cubicBezTo>
                <a:lnTo>
                  <a:pt x="1381427" y="355690"/>
                </a:lnTo>
                <a:cubicBezTo>
                  <a:pt x="1376480" y="331555"/>
                  <a:pt x="1369896" y="307789"/>
                  <a:pt x="1361745" y="284553"/>
                </a:cubicBezTo>
                <a:close/>
                <a:moveTo>
                  <a:pt x="320120" y="1351695"/>
                </a:moveTo>
                <a:lnTo>
                  <a:pt x="320120" y="1333211"/>
                </a:lnTo>
                <a:cubicBezTo>
                  <a:pt x="320050" y="1317649"/>
                  <a:pt x="330155" y="1303865"/>
                  <a:pt x="345012" y="1299270"/>
                </a:cubicBezTo>
                <a:lnTo>
                  <a:pt x="730240" y="1180602"/>
                </a:lnTo>
                <a:cubicBezTo>
                  <a:pt x="758706" y="1219735"/>
                  <a:pt x="829562" y="1280559"/>
                  <a:pt x="995817" y="1280559"/>
                </a:cubicBezTo>
                <a:cubicBezTo>
                  <a:pt x="1162089" y="1280559"/>
                  <a:pt x="1232979" y="1219665"/>
                  <a:pt x="1261393" y="1180602"/>
                </a:cubicBezTo>
                <a:lnTo>
                  <a:pt x="1646959" y="1299343"/>
                </a:lnTo>
                <a:cubicBezTo>
                  <a:pt x="1661799" y="1303919"/>
                  <a:pt x="1671904" y="1317668"/>
                  <a:pt x="1671851" y="1333213"/>
                </a:cubicBezTo>
                <a:lnTo>
                  <a:pt x="1671851" y="1351697"/>
                </a:lnTo>
                <a:close/>
                <a:moveTo>
                  <a:pt x="889264" y="426842"/>
                </a:moveTo>
                <a:lnTo>
                  <a:pt x="1387248" y="426842"/>
                </a:lnTo>
                <a:cubicBezTo>
                  <a:pt x="1406895" y="426842"/>
                  <a:pt x="1422826" y="442774"/>
                  <a:pt x="1422826" y="462420"/>
                </a:cubicBezTo>
                <a:cubicBezTo>
                  <a:pt x="1422844" y="472014"/>
                  <a:pt x="1418883" y="481204"/>
                  <a:pt x="1411894" y="487787"/>
                </a:cubicBezTo>
                <a:cubicBezTo>
                  <a:pt x="1405415" y="494389"/>
                  <a:pt x="1396508" y="498068"/>
                  <a:pt x="1387248" y="497998"/>
                </a:cubicBezTo>
                <a:lnTo>
                  <a:pt x="604714" y="497998"/>
                </a:lnTo>
                <a:cubicBezTo>
                  <a:pt x="585068" y="497998"/>
                  <a:pt x="569137" y="482066"/>
                  <a:pt x="569137" y="462420"/>
                </a:cubicBezTo>
                <a:cubicBezTo>
                  <a:pt x="569119" y="452826"/>
                  <a:pt x="573062" y="443636"/>
                  <a:pt x="580051" y="437052"/>
                </a:cubicBezTo>
                <a:cubicBezTo>
                  <a:pt x="586547" y="430451"/>
                  <a:pt x="595437" y="426772"/>
                  <a:pt x="604715" y="426842"/>
                </a:cubicBezTo>
                <a:close/>
                <a:moveTo>
                  <a:pt x="645130" y="609501"/>
                </a:moveTo>
                <a:cubicBezTo>
                  <a:pt x="651714" y="603832"/>
                  <a:pt x="661220" y="603058"/>
                  <a:pt x="668650" y="607582"/>
                </a:cubicBezTo>
                <a:cubicBezTo>
                  <a:pt x="682874" y="613708"/>
                  <a:pt x="699421" y="610293"/>
                  <a:pt x="710054" y="599009"/>
                </a:cubicBezTo>
                <a:cubicBezTo>
                  <a:pt x="716779" y="591527"/>
                  <a:pt x="720054" y="581546"/>
                  <a:pt x="719050" y="571511"/>
                </a:cubicBezTo>
                <a:lnTo>
                  <a:pt x="718804" y="569135"/>
                </a:lnTo>
                <a:lnTo>
                  <a:pt x="1273121" y="569135"/>
                </a:lnTo>
                <a:lnTo>
                  <a:pt x="1272874" y="571511"/>
                </a:lnTo>
                <a:cubicBezTo>
                  <a:pt x="1272874" y="572339"/>
                  <a:pt x="1273121" y="573043"/>
                  <a:pt x="1273121" y="573835"/>
                </a:cubicBezTo>
                <a:cubicBezTo>
                  <a:pt x="1273261" y="578535"/>
                  <a:pt x="1274019" y="583200"/>
                  <a:pt x="1275392" y="587707"/>
                </a:cubicBezTo>
                <a:cubicBezTo>
                  <a:pt x="1275638" y="588446"/>
                  <a:pt x="1275392" y="589186"/>
                  <a:pt x="1275902" y="589943"/>
                </a:cubicBezTo>
                <a:cubicBezTo>
                  <a:pt x="1276694" y="591175"/>
                  <a:pt x="1277557" y="592372"/>
                  <a:pt x="1278490" y="593499"/>
                </a:cubicBezTo>
                <a:cubicBezTo>
                  <a:pt x="1279687" y="595541"/>
                  <a:pt x="1281078" y="597460"/>
                  <a:pt x="1282645" y="599220"/>
                </a:cubicBezTo>
                <a:cubicBezTo>
                  <a:pt x="1284247" y="600875"/>
                  <a:pt x="1286007" y="602353"/>
                  <a:pt x="1287926" y="603638"/>
                </a:cubicBezTo>
                <a:cubicBezTo>
                  <a:pt x="1291570" y="606561"/>
                  <a:pt x="1295918" y="608497"/>
                  <a:pt x="1300548" y="609254"/>
                </a:cubicBezTo>
                <a:cubicBezTo>
                  <a:pt x="1301886" y="609782"/>
                  <a:pt x="1303242" y="610205"/>
                  <a:pt x="1304632" y="610539"/>
                </a:cubicBezTo>
                <a:cubicBezTo>
                  <a:pt x="1305882" y="610539"/>
                  <a:pt x="1307097" y="610715"/>
                  <a:pt x="1308188" y="610715"/>
                </a:cubicBezTo>
                <a:lnTo>
                  <a:pt x="1308628" y="610715"/>
                </a:lnTo>
                <a:cubicBezTo>
                  <a:pt x="1310160" y="610504"/>
                  <a:pt x="1311691" y="610222"/>
                  <a:pt x="1313205" y="609853"/>
                </a:cubicBezTo>
                <a:cubicBezTo>
                  <a:pt x="1316216" y="609536"/>
                  <a:pt x="1319155" y="608849"/>
                  <a:pt x="1321990" y="607793"/>
                </a:cubicBezTo>
                <a:cubicBezTo>
                  <a:pt x="1322307" y="607740"/>
                  <a:pt x="1322623" y="607670"/>
                  <a:pt x="1322923" y="607582"/>
                </a:cubicBezTo>
                <a:cubicBezTo>
                  <a:pt x="1330369" y="602987"/>
                  <a:pt x="1339946" y="603691"/>
                  <a:pt x="1346653" y="609325"/>
                </a:cubicBezTo>
                <a:cubicBezTo>
                  <a:pt x="1353078" y="616190"/>
                  <a:pt x="1355402" y="633653"/>
                  <a:pt x="1340843" y="660484"/>
                </a:cubicBezTo>
                <a:cubicBezTo>
                  <a:pt x="1334805" y="671715"/>
                  <a:pt x="1329717" y="681820"/>
                  <a:pt x="1326232" y="690217"/>
                </a:cubicBezTo>
                <a:cubicBezTo>
                  <a:pt x="1316321" y="712170"/>
                  <a:pt x="1311356" y="736023"/>
                  <a:pt x="1311708" y="760106"/>
                </a:cubicBezTo>
                <a:cubicBezTo>
                  <a:pt x="1312096" y="764860"/>
                  <a:pt x="1310758" y="769560"/>
                  <a:pt x="1307976" y="773415"/>
                </a:cubicBezTo>
                <a:cubicBezTo>
                  <a:pt x="1300389" y="778467"/>
                  <a:pt x="1291270" y="780703"/>
                  <a:pt x="1282186" y="779752"/>
                </a:cubicBezTo>
                <a:cubicBezTo>
                  <a:pt x="1262540" y="779752"/>
                  <a:pt x="1246626" y="795666"/>
                  <a:pt x="1246626" y="815312"/>
                </a:cubicBezTo>
                <a:cubicBezTo>
                  <a:pt x="1246538" y="850608"/>
                  <a:pt x="1239180" y="885499"/>
                  <a:pt x="1224991" y="917802"/>
                </a:cubicBezTo>
                <a:cubicBezTo>
                  <a:pt x="1196965" y="950880"/>
                  <a:pt x="1161546" y="976898"/>
                  <a:pt x="1121586" y="993748"/>
                </a:cubicBezTo>
                <a:cubicBezTo>
                  <a:pt x="1110618" y="998625"/>
                  <a:pt x="1100901" y="1005930"/>
                  <a:pt x="1093137" y="1015085"/>
                </a:cubicBezTo>
                <a:cubicBezTo>
                  <a:pt x="1069249" y="1045029"/>
                  <a:pt x="1034109" y="1063847"/>
                  <a:pt x="995947" y="1067123"/>
                </a:cubicBezTo>
                <a:cubicBezTo>
                  <a:pt x="957852" y="1063866"/>
                  <a:pt x="922750" y="1045100"/>
                  <a:pt x="898879" y="1015224"/>
                </a:cubicBezTo>
                <a:cubicBezTo>
                  <a:pt x="891520" y="1006405"/>
                  <a:pt x="882296" y="999328"/>
                  <a:pt x="871874" y="994487"/>
                </a:cubicBezTo>
                <a:cubicBezTo>
                  <a:pt x="831085" y="978045"/>
                  <a:pt x="794995" y="951726"/>
                  <a:pt x="766883" y="917910"/>
                </a:cubicBezTo>
                <a:cubicBezTo>
                  <a:pt x="752694" y="885536"/>
                  <a:pt x="745300" y="850590"/>
                  <a:pt x="745177" y="815244"/>
                </a:cubicBezTo>
                <a:cubicBezTo>
                  <a:pt x="745177" y="795598"/>
                  <a:pt x="729245" y="779684"/>
                  <a:pt x="709599" y="779684"/>
                </a:cubicBezTo>
                <a:cubicBezTo>
                  <a:pt x="700551" y="780634"/>
                  <a:pt x="691432" y="778399"/>
                  <a:pt x="683862" y="773347"/>
                </a:cubicBezTo>
                <a:cubicBezTo>
                  <a:pt x="681116" y="769491"/>
                  <a:pt x="679848" y="764756"/>
                  <a:pt x="680289" y="760038"/>
                </a:cubicBezTo>
                <a:cubicBezTo>
                  <a:pt x="680324" y="736061"/>
                  <a:pt x="675306" y="712349"/>
                  <a:pt x="665572" y="690433"/>
                </a:cubicBezTo>
                <a:cubicBezTo>
                  <a:pt x="662016" y="681649"/>
                  <a:pt x="656858" y="671649"/>
                  <a:pt x="650696" y="660207"/>
                </a:cubicBezTo>
                <a:cubicBezTo>
                  <a:pt x="636402" y="633765"/>
                  <a:pt x="638743" y="616372"/>
                  <a:pt x="645116" y="609507"/>
                </a:cubicBezTo>
                <a:close/>
                <a:moveTo>
                  <a:pt x="841381" y="1058723"/>
                </a:moveTo>
                <a:cubicBezTo>
                  <a:pt x="842772" y="1059410"/>
                  <a:pt x="844004" y="1060413"/>
                  <a:pt x="844937" y="1061645"/>
                </a:cubicBezTo>
                <a:cubicBezTo>
                  <a:pt x="882311" y="1107221"/>
                  <a:pt x="937112" y="1135018"/>
                  <a:pt x="995964" y="1138276"/>
                </a:cubicBezTo>
                <a:cubicBezTo>
                  <a:pt x="1054920" y="1135002"/>
                  <a:pt x="1109793" y="1107117"/>
                  <a:pt x="1147184" y="1061433"/>
                </a:cubicBezTo>
                <a:cubicBezTo>
                  <a:pt x="1148540" y="1059831"/>
                  <a:pt x="1150282" y="1058617"/>
                  <a:pt x="1152237" y="1057878"/>
                </a:cubicBezTo>
                <a:cubicBezTo>
                  <a:pt x="1164789" y="1051505"/>
                  <a:pt x="1178344" y="1044181"/>
                  <a:pt x="1191899" y="1036136"/>
                </a:cubicBezTo>
                <a:lnTo>
                  <a:pt x="1208077" y="1133259"/>
                </a:lnTo>
                <a:cubicBezTo>
                  <a:pt x="1196740" y="1152853"/>
                  <a:pt x="1150459" y="1209412"/>
                  <a:pt x="995967" y="1209412"/>
                </a:cubicBezTo>
                <a:cubicBezTo>
                  <a:pt x="840560" y="1209412"/>
                  <a:pt x="794682" y="1152219"/>
                  <a:pt x="783821" y="1133503"/>
                </a:cubicBezTo>
                <a:lnTo>
                  <a:pt x="800052" y="1036136"/>
                </a:lnTo>
                <a:cubicBezTo>
                  <a:pt x="814065" y="1044428"/>
                  <a:pt x="828149" y="1052050"/>
                  <a:pt x="841387" y="1058723"/>
                </a:cubicBezTo>
                <a:close/>
                <a:moveTo>
                  <a:pt x="1308765" y="355687"/>
                </a:moveTo>
                <a:lnTo>
                  <a:pt x="1138270" y="355687"/>
                </a:lnTo>
                <a:lnTo>
                  <a:pt x="1138270" y="130602"/>
                </a:lnTo>
                <a:cubicBezTo>
                  <a:pt x="1245726" y="173204"/>
                  <a:pt x="1290405" y="275942"/>
                  <a:pt x="1308765" y="355687"/>
                </a:cubicBezTo>
                <a:close/>
                <a:moveTo>
                  <a:pt x="924840" y="71115"/>
                </a:moveTo>
                <a:lnTo>
                  <a:pt x="1067132" y="71115"/>
                </a:lnTo>
                <a:lnTo>
                  <a:pt x="1067132" y="355687"/>
                </a:lnTo>
                <a:lnTo>
                  <a:pt x="924840" y="355687"/>
                </a:lnTo>
                <a:close/>
                <a:moveTo>
                  <a:pt x="853702" y="129701"/>
                </a:moveTo>
                <a:lnTo>
                  <a:pt x="853702" y="355687"/>
                </a:lnTo>
                <a:lnTo>
                  <a:pt x="683171" y="355687"/>
                </a:lnTo>
                <a:cubicBezTo>
                  <a:pt x="701602" y="275378"/>
                  <a:pt x="746318" y="171969"/>
                  <a:pt x="853702" y="129701"/>
                </a:cubicBezTo>
                <a:close/>
                <a:moveTo>
                  <a:pt x="142284" y="284545"/>
                </a:moveTo>
                <a:lnTo>
                  <a:pt x="629587" y="284545"/>
                </a:lnTo>
                <a:cubicBezTo>
                  <a:pt x="621560" y="307782"/>
                  <a:pt x="615134" y="331567"/>
                  <a:pt x="610381" y="355682"/>
                </a:cubicBezTo>
                <a:lnTo>
                  <a:pt x="604695" y="355682"/>
                </a:lnTo>
                <a:cubicBezTo>
                  <a:pt x="545879" y="355982"/>
                  <a:pt x="498262" y="403583"/>
                  <a:pt x="497978" y="462400"/>
                </a:cubicBezTo>
                <a:cubicBezTo>
                  <a:pt x="498154" y="514753"/>
                  <a:pt x="536284" y="559256"/>
                  <a:pt x="588007" y="567445"/>
                </a:cubicBezTo>
                <a:cubicBezTo>
                  <a:pt x="562375" y="605787"/>
                  <a:pt x="562498" y="655834"/>
                  <a:pt x="588289" y="694072"/>
                </a:cubicBezTo>
                <a:cubicBezTo>
                  <a:pt x="592954" y="702787"/>
                  <a:pt x="597073" y="710585"/>
                  <a:pt x="599996" y="717697"/>
                </a:cubicBezTo>
                <a:cubicBezTo>
                  <a:pt x="605840" y="730390"/>
                  <a:pt x="609026" y="744139"/>
                  <a:pt x="609343" y="758098"/>
                </a:cubicBezTo>
                <a:cubicBezTo>
                  <a:pt x="607917" y="781935"/>
                  <a:pt x="616332" y="805296"/>
                  <a:pt x="632616" y="822742"/>
                </a:cubicBezTo>
                <a:cubicBezTo>
                  <a:pt x="644446" y="834748"/>
                  <a:pt x="659427" y="843162"/>
                  <a:pt x="675834" y="847000"/>
                </a:cubicBezTo>
                <a:cubicBezTo>
                  <a:pt x="678686" y="883335"/>
                  <a:pt x="688332" y="918827"/>
                  <a:pt x="704282" y="951604"/>
                </a:cubicBezTo>
                <a:cubicBezTo>
                  <a:pt x="712626" y="965916"/>
                  <a:pt x="723241" y="978767"/>
                  <a:pt x="735741" y="989628"/>
                </a:cubicBezTo>
                <a:lnTo>
                  <a:pt x="715531" y="1110587"/>
                </a:lnTo>
                <a:lnTo>
                  <a:pt x="324598" y="1231018"/>
                </a:lnTo>
                <a:cubicBezTo>
                  <a:pt x="279654" y="1244714"/>
                  <a:pt x="248954" y="1286188"/>
                  <a:pt x="248990" y="1333192"/>
                </a:cubicBezTo>
                <a:lnTo>
                  <a:pt x="248990" y="1351677"/>
                </a:lnTo>
                <a:lnTo>
                  <a:pt x="71117" y="1351677"/>
                </a:lnTo>
                <a:lnTo>
                  <a:pt x="71117" y="355709"/>
                </a:lnTo>
                <a:cubicBezTo>
                  <a:pt x="71117" y="316416"/>
                  <a:pt x="102980" y="284571"/>
                  <a:pt x="142272" y="284571"/>
                </a:cubicBezTo>
                <a:close/>
                <a:moveTo>
                  <a:pt x="391276" y="2063091"/>
                </a:moveTo>
                <a:lnTo>
                  <a:pt x="391276" y="1991954"/>
                </a:lnTo>
                <a:lnTo>
                  <a:pt x="1600678" y="1991954"/>
                </a:lnTo>
                <a:lnTo>
                  <a:pt x="1600678" y="2063091"/>
                </a:lnTo>
                <a:close/>
                <a:moveTo>
                  <a:pt x="489665" y="1920817"/>
                </a:moveTo>
                <a:lnTo>
                  <a:pt x="614161" y="1849679"/>
                </a:lnTo>
                <a:lnTo>
                  <a:pt x="1377811" y="1849679"/>
                </a:lnTo>
                <a:lnTo>
                  <a:pt x="1502307" y="1920817"/>
                </a:lnTo>
                <a:close/>
                <a:moveTo>
                  <a:pt x="1351695" y="1778542"/>
                </a:moveTo>
                <a:lnTo>
                  <a:pt x="640277" y="1778542"/>
                </a:lnTo>
                <a:lnTo>
                  <a:pt x="640277" y="1707386"/>
                </a:lnTo>
                <a:lnTo>
                  <a:pt x="1351695" y="1707386"/>
                </a:lnTo>
                <a:close/>
                <a:moveTo>
                  <a:pt x="1849679" y="1636249"/>
                </a:moveTo>
                <a:lnTo>
                  <a:pt x="142293" y="1636249"/>
                </a:lnTo>
                <a:cubicBezTo>
                  <a:pt x="103000" y="1636249"/>
                  <a:pt x="71137" y="1604404"/>
                  <a:pt x="71137" y="1565112"/>
                </a:cubicBezTo>
                <a:lnTo>
                  <a:pt x="71137" y="1422819"/>
                </a:lnTo>
                <a:lnTo>
                  <a:pt x="1920844" y="1422819"/>
                </a:lnTo>
                <a:lnTo>
                  <a:pt x="1920844" y="1565112"/>
                </a:lnTo>
                <a:cubicBezTo>
                  <a:pt x="1920844" y="1604404"/>
                  <a:pt x="1888998" y="1636249"/>
                  <a:pt x="1849706" y="1636249"/>
                </a:cubicBezTo>
                <a:close/>
              </a:path>
            </a:pathLst>
          </a:custGeom>
          <a:solidFill>
            <a:srgbClr val="000000"/>
          </a:solidFill>
          <a:ln w="44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6" name="Стрелка: вверх 25">
            <a:extLst>
              <a:ext uri="{FF2B5EF4-FFF2-40B4-BE49-F238E27FC236}">
                <a16:creationId xmlns:a16="http://schemas.microsoft.com/office/drawing/2014/main" id="{A7CF09D5-A9CE-9426-30F4-DE595D61BB4A}"/>
              </a:ext>
            </a:extLst>
          </p:cNvPr>
          <p:cNvSpPr/>
          <p:nvPr/>
        </p:nvSpPr>
        <p:spPr>
          <a:xfrm>
            <a:off x="3997501" y="4100427"/>
            <a:ext cx="484632" cy="8373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7EFF05-2ECD-BACA-110A-54ECD744AAEF}"/>
              </a:ext>
            </a:extLst>
          </p:cNvPr>
          <p:cNvSpPr txBox="1"/>
          <p:nvPr/>
        </p:nvSpPr>
        <p:spPr>
          <a:xfrm>
            <a:off x="3046094" y="6308079"/>
            <a:ext cx="2554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Platform engineer</a:t>
            </a:r>
            <a:endParaRPr lang="ru-RU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1632B6-3F10-4F8B-B48C-384D043C7D99}"/>
              </a:ext>
            </a:extLst>
          </p:cNvPr>
          <p:cNvSpPr txBox="1"/>
          <p:nvPr/>
        </p:nvSpPr>
        <p:spPr>
          <a:xfrm>
            <a:off x="286992" y="1566393"/>
            <a:ext cx="247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You build it, you run it!</a:t>
            </a:r>
            <a:endParaRPr lang="ru-RU" b="1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AFE7D39-0C8F-17D6-AA30-E66FE703F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369" y="4472364"/>
            <a:ext cx="996230" cy="1069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A39AA26-A144-AE5A-E388-51FBA54E6749}"/>
              </a:ext>
            </a:extLst>
          </p:cNvPr>
          <p:cNvSpPr txBox="1"/>
          <p:nvPr/>
        </p:nvSpPr>
        <p:spPr>
          <a:xfrm>
            <a:off x="6226149" y="5469235"/>
            <a:ext cx="2460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Product owner/visionary (busine</a:t>
            </a:r>
            <a:r>
              <a:rPr lang="en-US" b="1" dirty="0"/>
              <a:t>$$</a:t>
            </a:r>
            <a:r>
              <a:rPr lang="en-US" sz="2400" b="1" dirty="0"/>
              <a:t> case)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90279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FC7D4-7BD8-46F1-4FBB-780B4CD2D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Systems Engineering Practices and Roles 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(and its Systems Management specializations)</a:t>
            </a:r>
            <a:endParaRPr lang="ru-RU" sz="3600" b="1" dirty="0">
              <a:latin typeface="+mn-lt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22C8D75-8909-C67A-398F-FAAB405F5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296" y="2655418"/>
            <a:ext cx="3920944" cy="420258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Systems Engineering – systems engineers:</a:t>
            </a:r>
          </a:p>
          <a:p>
            <a:r>
              <a:rPr lang="en-US" dirty="0"/>
              <a:t>Development – developer and operations engineer: you build it, you run it!)</a:t>
            </a:r>
          </a:p>
          <a:p>
            <a:endParaRPr lang="en-US" dirty="0"/>
          </a:p>
          <a:p>
            <a:r>
              <a:rPr lang="en-US" dirty="0"/>
              <a:t>Concept (busine</a:t>
            </a:r>
            <a:r>
              <a:rPr lang="en-US" sz="2300" dirty="0"/>
              <a:t>$$</a:t>
            </a:r>
            <a:r>
              <a:rPr lang="en-US" dirty="0"/>
              <a:t> case) development – visionary/strategist/product owner</a:t>
            </a:r>
          </a:p>
          <a:p>
            <a:endParaRPr lang="en-US" dirty="0"/>
          </a:p>
          <a:p>
            <a:r>
              <a:rPr lang="en-US" dirty="0" err="1"/>
              <a:t>Architecturing</a:t>
            </a:r>
            <a:r>
              <a:rPr lang="en-US" dirty="0"/>
              <a:t> – architecture</a:t>
            </a:r>
          </a:p>
          <a:p>
            <a:endParaRPr lang="en-US" dirty="0"/>
          </a:p>
          <a:p>
            <a:r>
              <a:rPr lang="en-US" dirty="0"/>
              <a:t>DevOps/platform engineering – DevOps/internal development platform engineer (no performers: automatic plant)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E6F39E-CD37-EA3F-F61B-52B3BAF0A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4597" y="2604212"/>
            <a:ext cx="3920944" cy="425378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Systems Management – systems managers:</a:t>
            </a:r>
          </a:p>
          <a:p>
            <a:r>
              <a:rPr lang="en-US" dirty="0" err="1"/>
              <a:t>Organisation</a:t>
            </a:r>
            <a:r>
              <a:rPr lang="en-US" dirty="0"/>
              <a:t> development – organizer (</a:t>
            </a:r>
            <a:r>
              <a:rPr lang="en-US" dirty="0" err="1"/>
              <a:t>orgdesigner</a:t>
            </a:r>
            <a:r>
              <a:rPr lang="en-US" dirty="0"/>
              <a:t>, leader) and operations manager</a:t>
            </a:r>
          </a:p>
          <a:p>
            <a:endParaRPr lang="en-US" dirty="0"/>
          </a:p>
          <a:p>
            <a:r>
              <a:rPr lang="en-US" dirty="0"/>
              <a:t>Business (</a:t>
            </a:r>
            <a:r>
              <a:rPr lang="en-US" dirty="0" err="1"/>
              <a:t>inve</a:t>
            </a:r>
            <a:r>
              <a:rPr lang="en-US" sz="2200" dirty="0" err="1"/>
              <a:t>$</a:t>
            </a:r>
            <a:r>
              <a:rPr lang="en-US" dirty="0" err="1"/>
              <a:t>tment</a:t>
            </a:r>
            <a:r>
              <a:rPr lang="en-US" dirty="0"/>
              <a:t> case) – businessman/founder/entrepreneur</a:t>
            </a:r>
          </a:p>
          <a:p>
            <a:endParaRPr lang="en-US" dirty="0"/>
          </a:p>
          <a:p>
            <a:r>
              <a:rPr lang="en-US" dirty="0"/>
              <a:t>Org </a:t>
            </a:r>
            <a:r>
              <a:rPr lang="en-US" dirty="0" err="1"/>
              <a:t>architecturing</a:t>
            </a:r>
            <a:r>
              <a:rPr lang="en-US" dirty="0"/>
              <a:t> – org architect</a:t>
            </a:r>
          </a:p>
          <a:p>
            <a:endParaRPr lang="en-US" dirty="0"/>
          </a:p>
          <a:p>
            <a:r>
              <a:rPr lang="en-US" dirty="0"/>
              <a:t>Administering (HR, finance, procurement, …) – administrator (both organizer of administration-as-an-internal-</a:t>
            </a:r>
            <a:r>
              <a:rPr lang="en-US" dirty="0" err="1"/>
              <a:t>orgplatform</a:t>
            </a:r>
            <a:r>
              <a:rPr lang="en-US" dirty="0"/>
              <a:t> and performer in it)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618D4B-789F-8F5C-E718-C59DB51A3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151CCE-743D-781E-D934-F547F2690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539" y="1183108"/>
            <a:ext cx="879153" cy="1243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7E38C3-8C2D-E40A-E722-46ED8E0D8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143000"/>
            <a:ext cx="1002790" cy="136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0877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A43845-5BEB-1294-A9F3-0C19B833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2118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Operations concept, Systems concept, Architecture</a:t>
            </a:r>
            <a:r>
              <a:rPr lang="ru-RU" sz="3600" b="1" dirty="0">
                <a:latin typeface="+mn-lt"/>
              </a:rPr>
              <a:t> </a:t>
            </a:r>
            <a:r>
              <a:rPr lang="en-US" sz="3600" b="1" dirty="0">
                <a:latin typeface="+mn-lt"/>
              </a:rPr>
              <a:t>in system definition</a:t>
            </a:r>
            <a:endParaRPr lang="ru-RU" sz="3600" b="1" dirty="0"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C40506-1A10-146F-4465-5B030C9D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15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AA0F02-0DDE-56F6-EE9F-1B4D6B5BD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643" y="2694638"/>
            <a:ext cx="3348037" cy="4163362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3241C534-BF38-1030-7F62-22F45E879CA0}"/>
              </a:ext>
            </a:extLst>
          </p:cNvPr>
          <p:cNvSpPr/>
          <p:nvPr/>
        </p:nvSpPr>
        <p:spPr>
          <a:xfrm>
            <a:off x="0" y="2235200"/>
            <a:ext cx="3449781" cy="1762527"/>
          </a:xfrm>
          <a:prstGeom prst="rightArrow">
            <a:avLst>
              <a:gd name="adj1" fmla="val 76031"/>
              <a:gd name="adj2" fmla="val 381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Operations concept</a:t>
            </a:r>
            <a:r>
              <a:rPr lang="ru-RU" sz="2400" b="1" dirty="0"/>
              <a:t>.</a:t>
            </a:r>
            <a:br>
              <a:rPr lang="ru-RU" b="1" dirty="0"/>
            </a:br>
            <a:r>
              <a:rPr lang="en-US" b="1" dirty="0"/>
              <a:t>Use cases and unit tests as a description of the functionality of a black box
+ business case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985271-8783-D88A-DEBA-62D65FC3C452}"/>
              </a:ext>
            </a:extLst>
          </p:cNvPr>
          <p:cNvSpPr/>
          <p:nvPr/>
        </p:nvSpPr>
        <p:spPr>
          <a:xfrm>
            <a:off x="3739605" y="2820845"/>
            <a:ext cx="2466111" cy="3435928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0BF68CA8-2824-7F66-205A-5B62C04194BF}"/>
              </a:ext>
            </a:extLst>
          </p:cNvPr>
          <p:cNvSpPr/>
          <p:nvPr/>
        </p:nvSpPr>
        <p:spPr>
          <a:xfrm flipH="1">
            <a:off x="5874327" y="4168155"/>
            <a:ext cx="3269673" cy="1913466"/>
          </a:xfrm>
          <a:prstGeom prst="rightArrow">
            <a:avLst>
              <a:gd name="adj1" fmla="val 7449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System concept.</a:t>
            </a:r>
            <a:br>
              <a:rPr lang="ru-RU" b="1" dirty="0"/>
            </a:br>
            <a:r>
              <a:rPr lang="en-US" b="1" dirty="0"/>
              <a:t>Transparent Box Affordances for Achieving Black Box Functions</a:t>
            </a:r>
            <a:endParaRPr lang="ru-RU" sz="1600" dirty="0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D5FA2861-FAA7-7BA3-509D-69A7BEDA4A98}"/>
              </a:ext>
            </a:extLst>
          </p:cNvPr>
          <p:cNvSpPr/>
          <p:nvPr/>
        </p:nvSpPr>
        <p:spPr>
          <a:xfrm>
            <a:off x="3674853" y="1076686"/>
            <a:ext cx="2971825" cy="1913466"/>
          </a:xfrm>
          <a:prstGeom prst="downArrow">
            <a:avLst>
              <a:gd name="adj1" fmla="val 73476"/>
              <a:gd name="adj2" fmla="val 29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Architecture</a:t>
            </a:r>
            <a:r>
              <a:rPr lang="en-US" b="1" dirty="0"/>
              <a:t> (module and connectivity decisions for architectural concerns/</a:t>
            </a:r>
            <a:r>
              <a:rPr lang="en-US" b="1" dirty="0" err="1"/>
              <a:t>ilities</a:t>
            </a:r>
            <a:r>
              <a:rPr lang="en-US" b="1" dirty="0"/>
              <a:t>)</a:t>
            </a:r>
            <a:endParaRPr lang="ru-RU" sz="1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27CC4C-FE4B-088F-5715-979095411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659" y="976882"/>
            <a:ext cx="1057283" cy="12620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69EB56-35A6-230B-3CBF-E993C3B2F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803" y="1265342"/>
            <a:ext cx="1047758" cy="11144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D6517D3-7E85-9ECA-7438-EA04C4179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680" y="3234668"/>
            <a:ext cx="1047758" cy="11144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07833E-93FC-FEF3-77DA-B25813FF1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03" y="3814376"/>
            <a:ext cx="996230" cy="10694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D1A73E-2893-96C0-FDA7-65BEA178CD02}"/>
              </a:ext>
            </a:extLst>
          </p:cNvPr>
          <p:cNvSpPr txBox="1"/>
          <p:nvPr/>
        </p:nvSpPr>
        <p:spPr>
          <a:xfrm>
            <a:off x="588104" y="4883826"/>
            <a:ext cx="184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Visionary</a:t>
            </a:r>
            <a:br>
              <a:rPr lang="ru-RU" dirty="0"/>
            </a:br>
            <a:r>
              <a:rPr lang="en-US" dirty="0"/>
              <a:t>(business case)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371ED-BB2E-C9D2-F1FC-DD02B98B391F}"/>
              </a:ext>
            </a:extLst>
          </p:cNvPr>
          <p:cNvSpPr txBox="1"/>
          <p:nvPr/>
        </p:nvSpPr>
        <p:spPr>
          <a:xfrm>
            <a:off x="1930033" y="6501778"/>
            <a:ext cx="1510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IEC 81346-1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5864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2CC1C-FE31-3565-7700-BD8FB0C5A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24" y="0"/>
            <a:ext cx="8229600" cy="1051333"/>
          </a:xfrm>
        </p:spPr>
        <p:txBody>
          <a:bodyPr>
            <a:noAutofit/>
          </a:bodyPr>
          <a:lstStyle/>
          <a:p>
            <a:r>
              <a:rPr lang="en-US" sz="3200" b="1" dirty="0"/>
              <a:t>Entrepreneurship and absence of requirements (</a:t>
            </a:r>
            <a:r>
              <a:rPr lang="en-US" sz="3200" b="1" dirty="0" err="1"/>
              <a:t>deontic</a:t>
            </a:r>
            <a:r>
              <a:rPr lang="en-US" sz="3200" b="1" dirty="0" err="1">
                <a:sym typeface="Wingdings" panose="05000000000000000000" pitchFamily="2" charset="2"/>
              </a:rPr>
              <a:t>doxatic</a:t>
            </a:r>
            <a:r>
              <a:rPr lang="en-US" sz="3200" b="1" dirty="0">
                <a:sym typeface="Wingdings" panose="05000000000000000000" pitchFamily="2" charset="2"/>
              </a:rPr>
              <a:t> and continuous everything)</a:t>
            </a:r>
            <a:endParaRPr lang="ru-RU" sz="32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73594E-1AF7-BB05-8A09-2FA4B5B5E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37" y="1256828"/>
            <a:ext cx="3798711" cy="5506281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Entrepreneurship is a guesses/inventions about affordances (module synthesis) in </a:t>
            </a:r>
            <a:r>
              <a:rPr lang="en-US" dirty="0" err="1"/>
              <a:t>suprasystem</a:t>
            </a:r>
            <a:r>
              <a:rPr lang="en-US" dirty="0"/>
              <a:t>.
Objectives: active/embodied inference, reduce negative surprise (no reward function, but there is a function to prevent loss. "The action comes from dissatisfaction, possibly predicted" -- as in Ludwig von Mises praxeology)
Theories and products are similar in terms of obtaining them (guesses and tests, the survivor wins after checks). 
Continuous development</a:t>
            </a:r>
            <a:r>
              <a:rPr lang="ru-RU" dirty="0"/>
              <a:t>: </a:t>
            </a:r>
            <a:r>
              <a:rPr lang="en-US" dirty="0"/>
              <a:t>it will not work from the first time (market/entrepreneurial hypotheses and experiments), and it is impossible to finish (continuous development/delivering/evolving)
Most solutions are about equally useful, although they differ (frustrations and </a:t>
            </a:r>
            <a:r>
              <a:rPr lang="en-US" dirty="0" err="1"/>
              <a:t>quasyoptimality</a:t>
            </a:r>
            <a:r>
              <a:rPr lang="en-US" dirty="0"/>
              <a:t>)
</a:t>
            </a:r>
            <a:r>
              <a:rPr lang="ru-RU" dirty="0"/>
              <a:t>«</a:t>
            </a:r>
            <a:r>
              <a:rPr lang="en-US" dirty="0"/>
              <a:t>Engineering of systems</a:t>
            </a:r>
            <a:r>
              <a:rPr lang="ru-RU" dirty="0"/>
              <a:t>»</a:t>
            </a:r>
            <a:r>
              <a:rPr lang="en-US" dirty="0"/>
              <a:t> should support all this similar to a </a:t>
            </a:r>
            <a:r>
              <a:rPr lang="ru-RU" dirty="0"/>
              <a:t>«</a:t>
            </a:r>
            <a:r>
              <a:rPr lang="en-US" dirty="0"/>
              <a:t>science of theories</a:t>
            </a:r>
            <a:r>
              <a:rPr lang="ru-RU" dirty="0"/>
              <a:t>».</a:t>
            </a:r>
            <a:endParaRPr lang="ru-RU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A08DC6-3BA5-AF82-65AE-B9A0E2BB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EF7FDE-5E7F-FF7E-8B8E-1C10980D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020" y="1276584"/>
            <a:ext cx="3041100" cy="3872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E77802-6D04-F837-0E3C-A488732F26F9}"/>
              </a:ext>
            </a:extLst>
          </p:cNvPr>
          <p:cNvSpPr txBox="1"/>
          <p:nvPr/>
        </p:nvSpPr>
        <p:spPr>
          <a:xfrm>
            <a:off x="4820356" y="5475111"/>
            <a:ext cx="4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All organizations are startups 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  <a:r>
              <a:rPr lang="en-US" b="1" dirty="0"/>
              <a:t> all activities are entrepreneurial</a:t>
            </a:r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ABF0B-9108-2267-EFEA-2C9FA914E1B5}"/>
              </a:ext>
            </a:extLst>
          </p:cNvPr>
          <p:cNvSpPr txBox="1"/>
          <p:nvPr/>
        </p:nvSpPr>
        <p:spPr>
          <a:xfrm>
            <a:off x="6412614" y="4985429"/>
            <a:ext cx="69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341746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CE9516-6EFC-44FF-9B9B-3CAD1AFC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07E434B-B25E-4DA0-B534-BF38CFB10D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61576" y="1717478"/>
            <a:ext cx="5782424" cy="152785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+mn-lt"/>
              </a:rPr>
              <a:t>Thank you for your attention</a:t>
            </a:r>
            <a:endParaRPr lang="en-US" sz="6000" b="1" dirty="0">
              <a:latin typeface="+mn-lt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718026E-7B79-476E-8C7C-23E3B964F318}"/>
              </a:ext>
            </a:extLst>
          </p:cNvPr>
          <p:cNvSpPr txBox="1">
            <a:spLocks noChangeArrowheads="1"/>
          </p:cNvSpPr>
          <p:nvPr/>
        </p:nvSpPr>
        <p:spPr>
          <a:xfrm>
            <a:off x="4716016" y="5202698"/>
            <a:ext cx="4222244" cy="1655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sz="2800" b="1" dirty="0"/>
              <a:t>Anatoly </a:t>
            </a:r>
            <a:r>
              <a:rPr lang="en-US" sz="2800" b="1" dirty="0" err="1"/>
              <a:t>Levenchuk</a:t>
            </a:r>
            <a:endParaRPr lang="ru-RU" sz="28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hlinkClick r:id="rId2"/>
              </a:rPr>
              <a:t>https://www.linkedin.com/in/ailev/</a:t>
            </a:r>
            <a:endParaRPr lang="en-US" sz="2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3EC127-A56E-48A5-81AC-F1596FDEC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97071" l="9965" r="89977">
                        <a14:foregroundMark x1="37515" y1="9537" x2="37515" y2="9537"/>
                        <a14:foregroundMark x1="22157" y1="94005" x2="22157" y2="94005"/>
                        <a14:foregroundMark x1="35463" y1="97071" x2="35463" y2="97071"/>
                        <a14:backgroundMark x1="74912" y1="46458" x2="74912" y2="46458"/>
                        <a14:backgroundMark x1="74912" y1="46458" x2="74912" y2="46458"/>
                        <a14:backgroundMark x1="74912" y1="45708" x2="74912" y2="45708"/>
                        <a14:backgroundMark x1="74736" y1="48297" x2="74736" y2="48297"/>
                        <a14:backgroundMark x1="77550" y1="52793" x2="77550" y2="52793"/>
                        <a14:backgroundMark x1="77433" y1="54496" x2="77433" y2="54496"/>
                        <a14:backgroundMark x1="74912" y1="47275" x2="74912" y2="47275"/>
                        <a14:backgroundMark x1="74736" y1="49523" x2="74619" y2="49523"/>
                        <a14:backgroundMark x1="74736" y1="48842" x2="74736" y2="48842"/>
                        <a14:backgroundMark x1="74619" y1="50068" x2="74619" y2="50068"/>
                        <a14:backgroundMark x1="74443" y1="50749" x2="74443" y2="50749"/>
                        <a14:backgroundMark x1="77433" y1="53542" x2="77433" y2="53542"/>
                        <a14:backgroundMark x1="77374" y1="55381" x2="77374" y2="55381"/>
                        <a14:backgroundMark x1="77374" y1="55722" x2="77374" y2="55722"/>
                        <a14:backgroundMark x1="53693" y1="38488" x2="53693" y2="38488"/>
                        <a14:backgroundMark x1="54455" y1="38079" x2="54455" y2="38079"/>
                      </a14:backgroundRemoval>
                    </a14:imgEffect>
                  </a14:imgLayer>
                </a14:imgProps>
              </a:ext>
            </a:extLst>
          </a:blip>
          <a:srcRect b="3025"/>
          <a:stretch/>
        </p:blipFill>
        <p:spPr>
          <a:xfrm>
            <a:off x="-180528" y="2481407"/>
            <a:ext cx="5244809" cy="43765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304A72-094B-4E43-85F0-183BAE234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t="14014" r="9645" b="25298"/>
          <a:stretch/>
        </p:blipFill>
        <p:spPr>
          <a:xfrm>
            <a:off x="899592" y="-20156"/>
            <a:ext cx="2232248" cy="112474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62B75D-A6AD-5859-B4F9-10F64DD43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25" y="182945"/>
            <a:ext cx="3500463" cy="7905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01E423-9296-6E96-DBC6-003200ABA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925" y="1156471"/>
            <a:ext cx="973430" cy="97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3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2ADE1-FEA1-5795-88AB-72CA4575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84974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Engineering is a practice of changing physical world to the better.</a:t>
            </a:r>
            <a:endParaRPr lang="ru-RU" sz="32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68BF18-C90F-0DDA-2AF5-C70E03687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9745"/>
            <a:ext cx="9143998" cy="15101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00" b="1" dirty="0"/>
              <a:t>What is </a:t>
            </a:r>
            <a:r>
              <a:rPr lang="ru-RU" sz="1300" b="1" dirty="0"/>
              <a:t>«</a:t>
            </a:r>
            <a:r>
              <a:rPr lang="en-US" sz="1300" b="1" dirty="0"/>
              <a:t>better for the world</a:t>
            </a:r>
            <a:r>
              <a:rPr lang="ru-RU" sz="1300" b="1" dirty="0"/>
              <a:t>»? </a:t>
            </a:r>
            <a:r>
              <a:rPr lang="en-US" sz="1300" b="1" dirty="0"/>
              <a:t>Variants</a:t>
            </a:r>
            <a:r>
              <a:rPr lang="ru-RU" sz="1300" b="1" dirty="0"/>
              <a:t>:</a:t>
            </a:r>
          </a:p>
          <a:p>
            <a:r>
              <a:rPr lang="en-US" sz="1300" b="1" dirty="0"/>
              <a:t>Ethical answers. Ethic is a science about </a:t>
            </a:r>
            <a:r>
              <a:rPr lang="ru-RU" sz="1300" b="1" dirty="0"/>
              <a:t>«</a:t>
            </a:r>
            <a:r>
              <a:rPr lang="en-US" sz="1300" b="1" dirty="0"/>
              <a:t>what is goodness, what is </a:t>
            </a:r>
            <a:r>
              <a:rPr lang="en-US" sz="1300" b="1" dirty="0" err="1"/>
              <a:t>wickednessl</a:t>
            </a:r>
            <a:r>
              <a:rPr lang="en-US" sz="1300" b="1" dirty="0"/>
              <a:t>, what is better actions</a:t>
            </a:r>
            <a:r>
              <a:rPr lang="ru-RU" sz="1300" b="1" dirty="0"/>
              <a:t> </a:t>
            </a:r>
            <a:r>
              <a:rPr lang="en-US" sz="1300" b="1" dirty="0"/>
              <a:t>that lead for better world</a:t>
            </a:r>
            <a:r>
              <a:rPr lang="ru-RU" sz="1300" b="1" dirty="0"/>
              <a:t>»</a:t>
            </a:r>
          </a:p>
          <a:p>
            <a:r>
              <a:rPr lang="en-US" sz="1300" b="1" dirty="0" err="1"/>
              <a:t>Technoevolutionary</a:t>
            </a:r>
            <a:r>
              <a:rPr lang="en-US" sz="1300" b="1" dirty="0"/>
              <a:t> improvement: multi-level evolutionary continuous quasi-optimizations that reflect frustrations from conflicts between system levels.
Actions to minimize the free energy, according to the theory of active inference, minimizing unpleasant </a:t>
            </a:r>
            <a:r>
              <a:rPr lang="ru-RU" sz="1300" b="1" dirty="0"/>
              <a:t>«</a:t>
            </a:r>
            <a:r>
              <a:rPr lang="en-US" sz="1300" b="1" dirty="0"/>
              <a:t>surprises</a:t>
            </a:r>
            <a:r>
              <a:rPr lang="ru-RU" sz="1300" b="1" dirty="0"/>
              <a:t>» </a:t>
            </a:r>
            <a:r>
              <a:rPr lang="en-US" sz="1300" b="1" dirty="0"/>
              <a:t>for agents</a:t>
            </a:r>
            <a:endParaRPr lang="ru-RU" sz="13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3BFCCD-4CF0-1C0B-412C-AB83C8890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9891"/>
            <a:ext cx="9144000" cy="452730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4CA5F3-5CDA-BBC8-017D-5FF14A47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598" y="6492875"/>
            <a:ext cx="2057400" cy="365125"/>
          </a:xfrm>
        </p:spPr>
        <p:txBody>
          <a:bodyPr/>
          <a:lstStyle/>
          <a:p>
            <a:fld id="{C84F76B6-6155-42AC-B024-73025507AB5D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611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8">
            <a:extLst>
              <a:ext uri="{FF2B5EF4-FFF2-40B4-BE49-F238E27FC236}">
                <a16:creationId xmlns:a16="http://schemas.microsoft.com/office/drawing/2014/main" id="{56F2806A-979F-41AE-B9D9-7F7BE9F544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3413656"/>
              </p:ext>
            </p:extLst>
          </p:nvPr>
        </p:nvGraphicFramePr>
        <p:xfrm>
          <a:off x="159901" y="1965407"/>
          <a:ext cx="2456550" cy="47165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6550">
                  <a:extLst>
                    <a:ext uri="{9D8B030D-6E8A-4147-A177-3AD203B41FA5}">
                      <a16:colId xmlns:a16="http://schemas.microsoft.com/office/drawing/2014/main" val="1791730070"/>
                    </a:ext>
                  </a:extLst>
                </a:gridCol>
              </a:tblGrid>
              <a:tr h="342457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Systems Engineering</a:t>
                      </a:r>
                    </a:p>
                  </a:txBody>
                  <a:tcPr marL="144000" marR="144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020933"/>
                  </a:ext>
                </a:extLst>
              </a:tr>
              <a:tr h="272751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Methodology</a:t>
                      </a:r>
                    </a:p>
                  </a:txBody>
                  <a:tcPr marL="144000" marR="14400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11680127"/>
                  </a:ext>
                </a:extLst>
              </a:tr>
              <a:tr h="272751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Rhetoric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1169685429"/>
                  </a:ext>
                </a:extLst>
              </a:tr>
              <a:tr h="272751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Ethics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2890405891"/>
                  </a:ext>
                </a:extLst>
              </a:tr>
              <a:tr h="272751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Aesthetics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1435856189"/>
                  </a:ext>
                </a:extLst>
              </a:tr>
              <a:tr h="273957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Research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2316517317"/>
                  </a:ext>
                </a:extLst>
              </a:tr>
              <a:tr h="272751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Rationality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354500010"/>
                  </a:ext>
                </a:extLst>
              </a:tr>
              <a:tr h="275576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Logics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412481971"/>
                  </a:ext>
                </a:extLst>
              </a:tr>
              <a:tr h="309088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Algorithmics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2850902048"/>
                  </a:ext>
                </a:extLst>
              </a:tr>
              <a:tr h="272751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Ontology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1556355930"/>
                  </a:ext>
                </a:extLst>
              </a:tr>
              <a:tr h="272751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Theory of Concepts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1548307446"/>
                  </a:ext>
                </a:extLst>
              </a:tr>
              <a:tr h="272751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Physics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2376428202"/>
                  </a:ext>
                </a:extLst>
              </a:tr>
              <a:tr h="272751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Mathematics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3711928295"/>
                  </a:ext>
                </a:extLst>
              </a:tr>
              <a:tr h="290106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Semantics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1549707230"/>
                  </a:ext>
                </a:extLst>
              </a:tr>
              <a:tr h="275576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Self-collectedness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757962700"/>
                  </a:ext>
                </a:extLst>
              </a:tr>
              <a:tr h="272751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Segoe UI Web (West European)"/>
                        </a:rPr>
                        <a:t>Conceptualization</a:t>
                      </a:r>
                    </a:p>
                  </a:txBody>
                  <a:tcPr marL="144000" marR="144000" marT="0" marB="0"/>
                </a:tc>
                <a:extLst>
                  <a:ext uri="{0D108BD9-81ED-4DB2-BD59-A6C34878D82A}">
                    <a16:rowId xmlns:a16="http://schemas.microsoft.com/office/drawing/2014/main" val="3584516835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3065235-DC2F-4A1A-952E-02C59D274BC6}"/>
              </a:ext>
            </a:extLst>
          </p:cNvPr>
          <p:cNvSpPr txBox="1">
            <a:spLocks/>
          </p:cNvSpPr>
          <p:nvPr/>
        </p:nvSpPr>
        <p:spPr>
          <a:xfrm>
            <a:off x="-5518" y="1"/>
            <a:ext cx="9144000" cy="916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</a:rPr>
              <a:t>Fundamental thinking practices</a:t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n-US" sz="2400" b="1" dirty="0">
                <a:solidFill>
                  <a:prstClr val="black"/>
                </a:solidFill>
              </a:rPr>
              <a:t> Intelligence Stack: practices of augmented intelligence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82AF782-D91B-4B70-B4F9-D21E1328B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93206"/>
              </p:ext>
            </p:extLst>
          </p:nvPr>
        </p:nvGraphicFramePr>
        <p:xfrm>
          <a:off x="5536504" y="1887239"/>
          <a:ext cx="3604272" cy="4989079"/>
        </p:xfrm>
        <a:graphic>
          <a:graphicData uri="http://schemas.openxmlformats.org/drawingml/2006/table">
            <a:tbl>
              <a:tblPr/>
              <a:tblGrid>
                <a:gridCol w="1298662">
                  <a:extLst>
                    <a:ext uri="{9D8B030D-6E8A-4147-A177-3AD203B41FA5}">
                      <a16:colId xmlns:a16="http://schemas.microsoft.com/office/drawing/2014/main" val="1009072118"/>
                    </a:ext>
                  </a:extLst>
                </a:gridCol>
                <a:gridCol w="2305610">
                  <a:extLst>
                    <a:ext uri="{9D8B030D-6E8A-4147-A177-3AD203B41FA5}">
                      <a16:colId xmlns:a16="http://schemas.microsoft.com/office/drawing/2014/main" val="3991310476"/>
                    </a:ext>
                  </a:extLst>
                </a:gridCol>
              </a:tblGrid>
              <a:tr h="53910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Systems level</a:t>
                      </a:r>
                    </a:p>
                  </a:txBody>
                  <a:tcPr marL="12265" marR="12265" marT="6133" marB="6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Applied Engineering</a:t>
                      </a:r>
                      <a:endParaRPr lang="ru-RU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378193"/>
                  </a:ext>
                </a:extLst>
              </a:tr>
              <a:tr h="276440"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Humankind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 far, there are none.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001401"/>
                  </a:ext>
                </a:extLst>
              </a:tr>
              <a:tr h="421922"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Society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Normative politics, economics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110906"/>
                  </a:ext>
                </a:extLst>
              </a:tr>
              <a:tr h="677271"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Community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Cultural development (normative sociology, anthropology)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305412"/>
                  </a:ext>
                </a:extLst>
              </a:tr>
              <a:tr h="646240"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Organization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Enterprise engineering (operation = operational management)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08646"/>
                  </a:ext>
                </a:extLst>
              </a:tr>
              <a:tr h="646240"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</a:t>
                      </a: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Psychotherapy, education (based on cognitive science)
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389371"/>
                  </a:ext>
                </a:extLst>
              </a:tr>
              <a:tr h="558652"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Creatures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Genetic engineering, medicine, agriculture, ...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519693"/>
                  </a:ext>
                </a:extLst>
              </a:tr>
              <a:tr h="558653"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Cyber-physical systems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Classical systems engineering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340354"/>
                  </a:ext>
                </a:extLst>
              </a:tr>
              <a:tr h="646240"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Substance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Chemical synthesis, engineering of </a:t>
                      </a: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hardvare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
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698855"/>
                  </a:ext>
                </a:extLst>
              </a:tr>
            </a:tbl>
          </a:graphicData>
        </a:graphic>
      </p:graphicFrame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E91A89F9-B3A6-4064-BBA1-A625C84F3149}"/>
              </a:ext>
            </a:extLst>
          </p:cNvPr>
          <p:cNvSpPr/>
          <p:nvPr/>
        </p:nvSpPr>
        <p:spPr>
          <a:xfrm>
            <a:off x="2788439" y="1716600"/>
            <a:ext cx="2644355" cy="954106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dirty="0">
                <a:solidFill>
                  <a:prstClr val="white"/>
                </a:solidFill>
              </a:rPr>
              <a:t>specialization for complexity levels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A32BAD-C429-F246-CF42-9B6F758152E0}"/>
              </a:ext>
            </a:extLst>
          </p:cNvPr>
          <p:cNvSpPr txBox="1"/>
          <p:nvPr/>
        </p:nvSpPr>
        <p:spPr>
          <a:xfrm>
            <a:off x="159901" y="916066"/>
            <a:ext cx="3969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</a:rPr>
              <a:t>Intelligence Stack</a:t>
            </a:r>
            <a:br>
              <a:rPr lang="en-US" sz="2400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(fundamental, scale-free, transdisciplinary practices)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7906BD-E98C-44D2-9808-882174ED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882" y="6492874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C3256-7474-4C02-8831-65B70316BAF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1A1A5-21D5-0CC0-835C-809B6FBCFC76}"/>
              </a:ext>
            </a:extLst>
          </p:cNvPr>
          <p:cNvSpPr txBox="1"/>
          <p:nvPr/>
        </p:nvSpPr>
        <p:spPr>
          <a:xfrm>
            <a:off x="5539728" y="808502"/>
            <a:ext cx="3604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</a:rPr>
              <a:t>Applied Practices
</a:t>
            </a:r>
            <a:r>
              <a:rPr lang="en-US" b="1" dirty="0">
                <a:solidFill>
                  <a:prstClr val="black"/>
                </a:solidFill>
              </a:rPr>
              <a:t>(engineering of specific scales and types of systems)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040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C9F16-D4FE-059F-697C-4701361A7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Trade-off: teach to SoTA or "like everywhere else"? Chosen: teach to SoTA. Pros: We train the elite. Cons: withstand the criticism of the bulk of the peloton.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5CB6B9-3C07-9758-16C7-DD43CB1F4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84F76B6-6155-42AC-B024-73025507AB5D}" type="slidenum">
              <a:rPr lang="ru-RU" smtClean="0"/>
              <a:t>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EECC12-770A-88C8-21B4-DC8419070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725" y="1690689"/>
            <a:ext cx="5371605" cy="3584746"/>
          </a:xfrm>
          <a:prstGeom prst="rect">
            <a:avLst/>
          </a:prstGeom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74881775-F9B1-94E0-892E-E4536F3EE6D3}"/>
              </a:ext>
            </a:extLst>
          </p:cNvPr>
          <p:cNvSpPr/>
          <p:nvPr/>
        </p:nvSpPr>
        <p:spPr>
          <a:xfrm>
            <a:off x="4545333" y="2204880"/>
            <a:ext cx="1662062" cy="9513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We're here</a:t>
            </a:r>
            <a:endParaRPr lang="ru-RU" dirty="0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E3744204-E654-8CF4-6755-50107B68ACC4}"/>
              </a:ext>
            </a:extLst>
          </p:cNvPr>
          <p:cNvSpPr/>
          <p:nvPr/>
        </p:nvSpPr>
        <p:spPr>
          <a:xfrm>
            <a:off x="2088069" y="1690690"/>
            <a:ext cx="2725093" cy="1468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will not learn "as everywhere else"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C9A90-DFEA-A61E-94C1-6F10FDF82CC6}"/>
              </a:ext>
            </a:extLst>
          </p:cNvPr>
          <p:cNvSpPr txBox="1"/>
          <p:nvPr/>
        </p:nvSpPr>
        <p:spPr>
          <a:xfrm>
            <a:off x="1760714" y="5396464"/>
            <a:ext cx="5371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Guess/hypothesis: take SoTA (continuous) software engineering, cyber</a:t>
            </a:r>
            <a:r>
              <a:rPr lang="ru-RU" sz="1600" b="1" dirty="0"/>
              <a:t>-</a:t>
            </a:r>
            <a:r>
              <a:rPr lang="en-US" sz="1600" b="1" dirty="0"/>
              <a:t>physical systems engineering and enterprise engineering, generalize it all for all types of systems (scaleless and continuous systems engineering) – and teach it on a base of full intelligence stack.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968833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8499E-DA1E-5421-687B-2F9D3897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Three generations of the systems approach</a:t>
            </a:r>
            <a:endParaRPr lang="ru-RU" sz="36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D60CA8-83E2-6D67-C298-62D383E09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725" y="1269679"/>
            <a:ext cx="5944475" cy="4323965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target system in its environment, various descriptions, the concept of the system and the architecture (operating time, "system processes" - operation processes). - Ludwig von Bertalanffy, Austrian biologist 
</a:t>
            </a:r>
            <a:r>
              <a:rPr lang="ru-RU" dirty="0"/>
              <a:t>«</a:t>
            </a:r>
            <a:r>
              <a:rPr lang="en-US" dirty="0"/>
              <a:t>Neither a life, nor a cycle</a:t>
            </a:r>
            <a:r>
              <a:rPr lang="ru-RU" dirty="0"/>
              <a:t>»</a:t>
            </a:r>
            <a:r>
              <a:rPr lang="en-US" dirty="0"/>
              <a:t>, the system is created by other systems: the constructor (project team) and its engineering practices, external project roles. Peter Chekland, mid-80s.
The system is not created, but evolve is not a technoorganism, but a techno-view in the course of technoevolution (the meme is stored separately), competing with other species. Continuous delivery. People from </a:t>
            </a:r>
            <a:r>
              <a:rPr lang="en-US" dirty="0" err="1"/>
              <a:t>ThoughtWorks</a:t>
            </a:r>
            <a:r>
              <a:rPr lang="en-US" dirty="0"/>
              <a:t>, Eric Rees, Vanchurin-Katznelson, etc. (references to the literature are collected in our textbooks)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41AC92-DEB8-827F-2BDE-EC75A9C98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A3AD3A-8179-A077-F92D-B4F9FF13A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716" y="1264356"/>
            <a:ext cx="885518" cy="1224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2F1372-3D25-A17B-3F5C-3466349E436F}"/>
              </a:ext>
            </a:extLst>
          </p:cNvPr>
          <p:cNvSpPr txBox="1"/>
          <p:nvPr/>
        </p:nvSpPr>
        <p:spPr>
          <a:xfrm>
            <a:off x="7338716" y="2488575"/>
            <a:ext cx="106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1940-1968 (compilation)
</a:t>
            </a:r>
            <a:endParaRPr lang="ru-RU" sz="12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340F08-492B-5F5F-6BD6-4E3866509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447" y="2974515"/>
            <a:ext cx="706006" cy="1026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4FF098-1E05-EFC8-8D07-9311C594929B}"/>
              </a:ext>
            </a:extLst>
          </p:cNvPr>
          <p:cNvSpPr txBox="1"/>
          <p:nvPr/>
        </p:nvSpPr>
        <p:spPr>
          <a:xfrm>
            <a:off x="7303987" y="4001433"/>
            <a:ext cx="106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1972-1981 (compilation)
</a:t>
            </a:r>
            <a:endParaRPr lang="ru-RU" sz="12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ED47D1-8A58-FA06-1EA5-8E14132B6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884" y="5571518"/>
            <a:ext cx="797636" cy="1128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8F1D8F-812E-6F63-4D71-58EE18C4B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681" y="5585094"/>
            <a:ext cx="774100" cy="109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936C23-024D-1EA7-C040-7E6AF1D88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942" y="5568418"/>
            <a:ext cx="797636" cy="112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53BEDA-A40A-FAF1-0DEC-14FB3F362BD5}"/>
              </a:ext>
            </a:extLst>
          </p:cNvPr>
          <p:cNvSpPr txBox="1"/>
          <p:nvPr/>
        </p:nvSpPr>
        <p:spPr>
          <a:xfrm>
            <a:off x="6918101" y="5651831"/>
            <a:ext cx="1663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Literature since around 2011
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1CB53C-75F4-D499-1F6A-1EF81DC64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8716" y="4636254"/>
            <a:ext cx="729440" cy="95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846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CFC896-61DB-1870-D206-62450F33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C84F76B6-6155-42AC-B024-73025507AB5D}" type="slidenum">
              <a:rPr lang="ru-RU" smtClean="0"/>
              <a:t>6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AD29F6-67C3-94AB-4D87-93BE60E15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940" y="4940685"/>
            <a:ext cx="1225990" cy="160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5D4964-161F-4B72-5DD1-3F921C604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934" y="902054"/>
            <a:ext cx="1109493" cy="1436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B98EB0-D1EE-A893-5054-5C0C314C3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194" y="4939508"/>
            <a:ext cx="1277638" cy="1653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31F5F3-9CBA-774E-2C85-1D4D8F61D1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424"/>
          <a:stretch/>
        </p:blipFill>
        <p:spPr>
          <a:xfrm>
            <a:off x="6628960" y="2776268"/>
            <a:ext cx="966509" cy="145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0084F6-C4E6-4822-F7DD-888F7EFA63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7"/>
          <a:stretch/>
        </p:blipFill>
        <p:spPr>
          <a:xfrm>
            <a:off x="4099538" y="2795573"/>
            <a:ext cx="960957" cy="145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85C612-D6B0-B7A2-5521-462F0E20B8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138" y="2799233"/>
            <a:ext cx="935619" cy="145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5009608-9B92-C566-5D7D-533D91E5C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4190" y="878486"/>
            <a:ext cx="1113754" cy="1459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A63DFE-0E8F-E99F-3415-D52508724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1697" y="883783"/>
            <a:ext cx="1113754" cy="1441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87E400-5D8B-79EB-F2CB-E87A0B48D9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814" y="2850944"/>
            <a:ext cx="1093921" cy="142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EB533FB-C834-D1E6-A060-1D9E0B9D6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2673" y="4934868"/>
            <a:ext cx="1072215" cy="160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3D5A58F-F64D-B131-1D06-7DEC650C49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4882" y="2795573"/>
            <a:ext cx="1110000" cy="145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521ADFF-682D-751D-41ED-E2BB943B4A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8123" y="2795573"/>
            <a:ext cx="1126484" cy="147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55BE0C8-24F7-9973-336F-5A0AADA662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814" y="895410"/>
            <a:ext cx="984093" cy="147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9044610-113D-EBBE-0CB7-0BF3802CD8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07" y="892870"/>
            <a:ext cx="1166516" cy="1456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088F344-314C-7D3A-E993-06844584DD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20239" y="886372"/>
            <a:ext cx="1079871" cy="1416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86748A9-4FE8-0389-2CD8-7C3D28C00E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03024" y="2782853"/>
            <a:ext cx="1096171" cy="144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064C6D-0D7F-9D8D-4BC1-B60F1E277A6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1442" t="2201" r="12060" b="2638"/>
          <a:stretch/>
        </p:blipFill>
        <p:spPr>
          <a:xfrm>
            <a:off x="7461815" y="4943578"/>
            <a:ext cx="1034342" cy="1653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0C66CE1-F6FC-8329-F85A-8BC527187B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8223" y="4939509"/>
            <a:ext cx="1027078" cy="154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4161479-266A-F1B5-B953-596C2284D20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96777" y="4939508"/>
            <a:ext cx="1277665" cy="1653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6D2441C-53B2-CF0B-2F5C-D234D2B0419F}"/>
              </a:ext>
            </a:extLst>
          </p:cNvPr>
          <p:cNvSpPr txBox="1"/>
          <p:nvPr/>
        </p:nvSpPr>
        <p:spPr>
          <a:xfrm>
            <a:off x="7664884" y="4573617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2003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EC8C11-083A-9E22-D9AE-75E99BDA4603}"/>
              </a:ext>
            </a:extLst>
          </p:cNvPr>
          <p:cNvSpPr txBox="1"/>
          <p:nvPr/>
        </p:nvSpPr>
        <p:spPr>
          <a:xfrm>
            <a:off x="5974960" y="546847"/>
            <a:ext cx="77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</a:t>
            </a:r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0C2126-A360-6734-8643-26209B40DD42}"/>
              </a:ext>
            </a:extLst>
          </p:cNvPr>
          <p:cNvSpPr txBox="1"/>
          <p:nvPr/>
        </p:nvSpPr>
        <p:spPr>
          <a:xfrm>
            <a:off x="7975763" y="2358115"/>
            <a:ext cx="82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67D4B2-154A-97D0-8E2E-AEAE2947DA52}"/>
              </a:ext>
            </a:extLst>
          </p:cNvPr>
          <p:cNvSpPr txBox="1"/>
          <p:nvPr/>
        </p:nvSpPr>
        <p:spPr>
          <a:xfrm>
            <a:off x="276249" y="526078"/>
            <a:ext cx="85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21D4F0C-5589-B52B-C6BC-B654DA51E394}"/>
              </a:ext>
            </a:extLst>
          </p:cNvPr>
          <p:cNvSpPr txBox="1"/>
          <p:nvPr/>
        </p:nvSpPr>
        <p:spPr>
          <a:xfrm>
            <a:off x="276249" y="2410378"/>
            <a:ext cx="89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</a:t>
            </a:r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8A4334-5F8A-1C95-FFD1-C58931F25030}"/>
              </a:ext>
            </a:extLst>
          </p:cNvPr>
          <p:cNvSpPr txBox="1"/>
          <p:nvPr/>
        </p:nvSpPr>
        <p:spPr>
          <a:xfrm>
            <a:off x="1699865" y="2420160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023D5C-A617-2D99-74C0-7B9698848EA5}"/>
              </a:ext>
            </a:extLst>
          </p:cNvPr>
          <p:cNvSpPr txBox="1"/>
          <p:nvPr/>
        </p:nvSpPr>
        <p:spPr>
          <a:xfrm>
            <a:off x="1713292" y="532722"/>
            <a:ext cx="77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F0A17D-C41C-1383-8B9A-731DC4BFEABC}"/>
              </a:ext>
            </a:extLst>
          </p:cNvPr>
          <p:cNvSpPr txBox="1"/>
          <p:nvPr/>
        </p:nvSpPr>
        <p:spPr>
          <a:xfrm>
            <a:off x="2919695" y="2410378"/>
            <a:ext cx="79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AEE8ED-CC53-F842-3BB2-06E00092D982}"/>
              </a:ext>
            </a:extLst>
          </p:cNvPr>
          <p:cNvSpPr txBox="1"/>
          <p:nvPr/>
        </p:nvSpPr>
        <p:spPr>
          <a:xfrm>
            <a:off x="6747049" y="2367520"/>
            <a:ext cx="84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</a:t>
            </a:r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AE4F74-9230-2624-21F4-737AF7760026}"/>
              </a:ext>
            </a:extLst>
          </p:cNvPr>
          <p:cNvSpPr txBox="1"/>
          <p:nvPr/>
        </p:nvSpPr>
        <p:spPr>
          <a:xfrm>
            <a:off x="4147919" y="2419847"/>
            <a:ext cx="8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C589FD-9BF8-86C6-22C4-372D038A8532}"/>
              </a:ext>
            </a:extLst>
          </p:cNvPr>
          <p:cNvSpPr txBox="1"/>
          <p:nvPr/>
        </p:nvSpPr>
        <p:spPr>
          <a:xfrm>
            <a:off x="4719286" y="4565536"/>
            <a:ext cx="79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2011</a:t>
            </a:r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CFCC75-980A-5F20-0504-D7B89F4576C5}"/>
              </a:ext>
            </a:extLst>
          </p:cNvPr>
          <p:cNvSpPr txBox="1"/>
          <p:nvPr/>
        </p:nvSpPr>
        <p:spPr>
          <a:xfrm>
            <a:off x="5507339" y="2410378"/>
            <a:ext cx="77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</a:t>
            </a:r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6C9E384-8D0A-FB4C-9003-3DF564188932}"/>
              </a:ext>
            </a:extLst>
          </p:cNvPr>
          <p:cNvSpPr txBox="1"/>
          <p:nvPr/>
        </p:nvSpPr>
        <p:spPr>
          <a:xfrm>
            <a:off x="4594246" y="546847"/>
            <a:ext cx="71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</a:t>
            </a:r>
            <a:endParaRPr lang="ru-RU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AE279D-77D3-4260-788B-7A81DB1C1983}"/>
              </a:ext>
            </a:extLst>
          </p:cNvPr>
          <p:cNvSpPr txBox="1"/>
          <p:nvPr/>
        </p:nvSpPr>
        <p:spPr>
          <a:xfrm>
            <a:off x="1855635" y="4559455"/>
            <a:ext cx="91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2014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54AF19-6462-CE20-287D-43E8DE896FAE}"/>
              </a:ext>
            </a:extLst>
          </p:cNvPr>
          <p:cNvSpPr txBox="1"/>
          <p:nvPr/>
        </p:nvSpPr>
        <p:spPr>
          <a:xfrm>
            <a:off x="3221742" y="546847"/>
            <a:ext cx="822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</a:t>
            </a:r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140055-1C56-29FD-76FE-4CA6098B0AEF}"/>
              </a:ext>
            </a:extLst>
          </p:cNvPr>
          <p:cNvSpPr txBox="1"/>
          <p:nvPr/>
        </p:nvSpPr>
        <p:spPr>
          <a:xfrm>
            <a:off x="7497362" y="525683"/>
            <a:ext cx="981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B8E47E-49EA-3937-220F-D2F1B114404B}"/>
              </a:ext>
            </a:extLst>
          </p:cNvPr>
          <p:cNvSpPr txBox="1"/>
          <p:nvPr/>
        </p:nvSpPr>
        <p:spPr>
          <a:xfrm>
            <a:off x="438780" y="4559455"/>
            <a:ext cx="91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2015</a:t>
            </a:r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FB8771-F299-9DFF-D452-132C7FF2260A}"/>
              </a:ext>
            </a:extLst>
          </p:cNvPr>
          <p:cNvSpPr txBox="1"/>
          <p:nvPr/>
        </p:nvSpPr>
        <p:spPr>
          <a:xfrm>
            <a:off x="6309070" y="4573617"/>
            <a:ext cx="103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2009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0F6781-FAB5-29FA-CC07-CD6CA31C61B5}"/>
              </a:ext>
            </a:extLst>
          </p:cNvPr>
          <p:cNvSpPr txBox="1"/>
          <p:nvPr/>
        </p:nvSpPr>
        <p:spPr>
          <a:xfrm>
            <a:off x="3236214" y="4573617"/>
            <a:ext cx="981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2011</a:t>
            </a:r>
            <a:endParaRPr lang="ru-RU" dirty="0"/>
          </a:p>
        </p:txBody>
      </p:sp>
      <p:sp>
        <p:nvSpPr>
          <p:cNvPr id="51" name="Заголовок 5">
            <a:extLst>
              <a:ext uri="{FF2B5EF4-FFF2-40B4-BE49-F238E27FC236}">
                <a16:creationId xmlns:a16="http://schemas.microsoft.com/office/drawing/2014/main" id="{C0C1C46F-D772-66C4-A75A-3361B1E2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" y="0"/>
            <a:ext cx="9143999" cy="63411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+mn-lt"/>
              </a:rPr>
              <a:t>Literature in the </a:t>
            </a:r>
            <a:r>
              <a:rPr lang="ru-RU" sz="2400" b="1" dirty="0">
                <a:latin typeface="+mn-lt"/>
              </a:rPr>
              <a:t>«</a:t>
            </a:r>
            <a:r>
              <a:rPr lang="en-US" sz="2400" b="1" dirty="0">
                <a:latin typeface="+mn-lt"/>
              </a:rPr>
              <a:t>Systems Engineering</a:t>
            </a:r>
            <a:r>
              <a:rPr lang="ru-RU" sz="2400" b="1" dirty="0">
                <a:latin typeface="+mn-lt"/>
              </a:rPr>
              <a:t>»</a:t>
            </a:r>
            <a:r>
              <a:rPr lang="en-US" sz="2400" b="1" dirty="0">
                <a:latin typeface="+mn-lt"/>
              </a:rPr>
              <a:t> course</a:t>
            </a:r>
            <a:br>
              <a:rPr lang="en-US" sz="2400" b="1" dirty="0">
                <a:latin typeface="+mn-lt"/>
              </a:rPr>
            </a:br>
            <a:r>
              <a:rPr lang="en-US" sz="1800" b="1" dirty="0">
                <a:latin typeface="+mn-lt"/>
              </a:rPr>
              <a:t>(SoTA 20 textbooks, and 167 more footnotes)</a:t>
            </a:r>
            <a:endParaRPr lang="ru-RU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0785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F3AAE0-0554-DC1B-5349-F362C32E7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6948"/>
            <a:ext cx="8991666" cy="50101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5B65D-C748-7B5D-2087-8603DE700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Essence of SoTA Systems Thinking</a:t>
            </a:r>
            <a:endParaRPr lang="ru-RU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ABD6AC-5D58-E87A-644C-5F9010EC1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5968B-7778-E7B4-DFE0-218E16BD380E}"/>
              </a:ext>
            </a:extLst>
          </p:cNvPr>
          <p:cNvSpPr txBox="1"/>
          <p:nvPr/>
        </p:nvSpPr>
        <p:spPr>
          <a:xfrm>
            <a:off x="1640359" y="5765959"/>
            <a:ext cx="161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Memome</a:t>
            </a:r>
            <a:r>
              <a:rPr lang="en-US" b="1" dirty="0"/>
              <a:t> here</a:t>
            </a:r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6E90E7-F035-1C08-D6E0-F17BDD31F5DD}"/>
              </a:ext>
            </a:extLst>
          </p:cNvPr>
          <p:cNvSpPr txBox="1"/>
          <p:nvPr/>
        </p:nvSpPr>
        <p:spPr>
          <a:xfrm>
            <a:off x="6338711" y="1816948"/>
            <a:ext cx="165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Phenome here</a:t>
            </a:r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2E4FF-2F08-F502-0A02-E3BE9CD832BF}"/>
              </a:ext>
            </a:extLst>
          </p:cNvPr>
          <p:cNvSpPr txBox="1"/>
          <p:nvPr/>
        </p:nvSpPr>
        <p:spPr>
          <a:xfrm>
            <a:off x="3254670" y="5765959"/>
            <a:ext cx="161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Phenome here</a:t>
            </a:r>
            <a:endParaRPr lang="ru-RU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810D1A-7E83-9F71-0B8F-7070710AA5CB}"/>
              </a:ext>
            </a:extLst>
          </p:cNvPr>
          <p:cNvSpPr txBox="1"/>
          <p:nvPr/>
        </p:nvSpPr>
        <p:spPr>
          <a:xfrm>
            <a:off x="4724399" y="1816948"/>
            <a:ext cx="1614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Memome</a:t>
            </a:r>
            <a:r>
              <a:rPr lang="en-US" b="1" dirty="0"/>
              <a:t> here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8511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4D25A-2189-47AB-8716-AD292A916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77804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+mn-lt"/>
              </a:rPr>
              <a:t>Test for the presence of systems thinking</a:t>
            </a:r>
            <a:endParaRPr lang="ru-RU" sz="40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CD038-CC44-4CC1-8484-8D0DD80BC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0559"/>
            <a:ext cx="8515350" cy="53764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Systematic is not systemic
System thinking is the use of the concepts of systems approach for conceptual attention aiming and locking at important objects in activity / practice / </a:t>
            </a:r>
            <a:r>
              <a:rPr lang="en-US" dirty="0" err="1"/>
              <a:t>labour</a:t>
            </a:r>
            <a:r>
              <a:rPr lang="en-US" dirty="0"/>
              <a:t> / engineering. 
If there are system levels (</a:t>
            </a:r>
            <a:r>
              <a:rPr lang="en-US" dirty="0" err="1"/>
              <a:t>suprasystem</a:t>
            </a:r>
            <a:r>
              <a:rPr lang="en-US" dirty="0"/>
              <a:t>-system-subsystem) used in reasoning, then systems thinking at presence. If not, then it's reductionism or holism</a:t>
            </a:r>
            <a:r>
              <a:rPr lang="ru-RU" dirty="0"/>
              <a:t>:</a:t>
            </a:r>
            <a:r>
              <a:rPr lang="en-US" dirty="0"/>
              <a:t> ignoring emergence or the inevitable conflicts that lead to frustrations.
</a:t>
            </a:r>
            <a:r>
              <a:rPr lang="en-US" b="1" dirty="0"/>
              <a:t>An example where there is no systems thinking: "A building is made of bricks": truth, but useless truth. The building is conveniently considered to consist of walls, not bricks. And the walls are made of bricks, one more system level.</a:t>
            </a:r>
            <a:endParaRPr lang="ru-RU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B4C28B-310B-4466-AC18-3E864ACF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F76B6-6155-42AC-B024-73025507AB5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995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0DC98-C405-B86A-B74B-2D209A90C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System Layers and </a:t>
            </a:r>
            <a:r>
              <a:rPr lang="en-US" b="1" dirty="0" err="1">
                <a:latin typeface="+mn-lt"/>
              </a:rPr>
              <a:t>Scalelessness</a:t>
            </a:r>
            <a:r>
              <a:rPr lang="en-US" b="1" dirty="0">
                <a:latin typeface="+mn-lt"/>
              </a:rPr>
              <a:t>
</a:t>
            </a:r>
            <a:endParaRPr lang="ru-RU" b="1" dirty="0"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689080-76F8-B10D-57DE-67EE189F3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C3256-7474-4C02-8831-65B70316BAFC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EAD22F-4D05-7CB9-1885-950415B2F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03" y="1278358"/>
            <a:ext cx="9144000" cy="2276451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90600C5-957B-94B1-1F2E-EC63E9662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426718"/>
              </p:ext>
            </p:extLst>
          </p:nvPr>
        </p:nvGraphicFramePr>
        <p:xfrm>
          <a:off x="5720662" y="3944541"/>
          <a:ext cx="2606704" cy="2579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704">
                  <a:extLst>
                    <a:ext uri="{9D8B030D-6E8A-4147-A177-3AD203B41FA5}">
                      <a16:colId xmlns:a16="http://schemas.microsoft.com/office/drawing/2014/main" val="3371517351"/>
                    </a:ext>
                  </a:extLst>
                </a:gridCol>
              </a:tblGrid>
              <a:tr h="240701">
                <a:tc>
                  <a:txBody>
                    <a:bodyPr/>
                    <a:lstStyle/>
                    <a:p>
                      <a:pPr fontAlgn="t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Evolutionary levels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/>
                </a:tc>
                <a:extLst>
                  <a:ext uri="{0D108BD9-81ED-4DB2-BD59-A6C34878D82A}">
                    <a16:rowId xmlns:a16="http://schemas.microsoft.com/office/drawing/2014/main" val="3044142763"/>
                  </a:ext>
                </a:extLst>
              </a:tr>
              <a:tr h="240701">
                <a:tc>
                  <a:txBody>
                    <a:bodyPr/>
                    <a:lstStyle/>
                    <a:p>
                      <a:pPr fontAlgn="t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Humankind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/>
                </a:tc>
                <a:extLst>
                  <a:ext uri="{0D108BD9-81ED-4DB2-BD59-A6C34878D82A}">
                    <a16:rowId xmlns:a16="http://schemas.microsoft.com/office/drawing/2014/main" val="3040272285"/>
                  </a:ext>
                </a:extLst>
              </a:tr>
              <a:tr h="240701">
                <a:tc>
                  <a:txBody>
                    <a:bodyPr/>
                    <a:lstStyle/>
                    <a:p>
                      <a:pPr fontAlgn="t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Society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/>
                </a:tc>
                <a:extLst>
                  <a:ext uri="{0D108BD9-81ED-4DB2-BD59-A6C34878D82A}">
                    <a16:rowId xmlns:a16="http://schemas.microsoft.com/office/drawing/2014/main" val="540419762"/>
                  </a:ext>
                </a:extLst>
              </a:tr>
              <a:tr h="240701">
                <a:tc>
                  <a:txBody>
                    <a:bodyPr/>
                    <a:lstStyle/>
                    <a:p>
                      <a:pPr fontAlgn="t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Community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/>
                </a:tc>
                <a:extLst>
                  <a:ext uri="{0D108BD9-81ED-4DB2-BD59-A6C34878D82A}">
                    <a16:rowId xmlns:a16="http://schemas.microsoft.com/office/drawing/2014/main" val="2927815253"/>
                  </a:ext>
                </a:extLst>
              </a:tr>
              <a:tr h="240701">
                <a:tc>
                  <a:txBody>
                    <a:bodyPr/>
                    <a:lstStyle/>
                    <a:p>
                      <a:pPr fontAlgn="t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Organization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/>
                </a:tc>
                <a:extLst>
                  <a:ext uri="{0D108BD9-81ED-4DB2-BD59-A6C34878D82A}">
                    <a16:rowId xmlns:a16="http://schemas.microsoft.com/office/drawing/2014/main" val="3644960005"/>
                  </a:ext>
                </a:extLst>
              </a:tr>
              <a:tr h="240701">
                <a:tc>
                  <a:txBody>
                    <a:bodyPr/>
                    <a:lstStyle/>
                    <a:p>
                      <a:pPr fontAlgn="t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/>
                </a:tc>
                <a:extLst>
                  <a:ext uri="{0D108BD9-81ED-4DB2-BD59-A6C34878D82A}">
                    <a16:rowId xmlns:a16="http://schemas.microsoft.com/office/drawing/2014/main" val="505421487"/>
                  </a:ext>
                </a:extLst>
              </a:tr>
              <a:tr h="240701">
                <a:tc>
                  <a:txBody>
                    <a:bodyPr/>
                    <a:lstStyle/>
                    <a:p>
                      <a:pPr fontAlgn="t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Creature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/>
                </a:tc>
                <a:extLst>
                  <a:ext uri="{0D108BD9-81ED-4DB2-BD59-A6C34878D82A}">
                    <a16:rowId xmlns:a16="http://schemas.microsoft.com/office/drawing/2014/main" val="3899220323"/>
                  </a:ext>
                </a:extLst>
              </a:tr>
              <a:tr h="144232">
                <a:tc>
                  <a:txBody>
                    <a:bodyPr/>
                    <a:lstStyle/>
                    <a:p>
                      <a:pPr fontAlgn="t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Cyber-physical systems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/>
                </a:tc>
                <a:extLst>
                  <a:ext uri="{0D108BD9-81ED-4DB2-BD59-A6C34878D82A}">
                    <a16:rowId xmlns:a16="http://schemas.microsoft.com/office/drawing/2014/main" val="2706390704"/>
                  </a:ext>
                </a:extLst>
              </a:tr>
              <a:tr h="240701">
                <a:tc>
                  <a:txBody>
                    <a:bodyPr/>
                    <a:lstStyle/>
                    <a:p>
                      <a:pPr fontAlgn="t"/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Substance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265" marR="12265" marT="6133" marB="6133"/>
                </a:tc>
                <a:extLst>
                  <a:ext uri="{0D108BD9-81ED-4DB2-BD59-A6C34878D82A}">
                    <a16:rowId xmlns:a16="http://schemas.microsoft.com/office/drawing/2014/main" val="136581775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9B50470-07F8-EC27-6866-13DAF5AA9CED}"/>
              </a:ext>
            </a:extLst>
          </p:cNvPr>
          <p:cNvSpPr txBox="1"/>
          <p:nvPr/>
        </p:nvSpPr>
        <p:spPr>
          <a:xfrm>
            <a:off x="252970" y="3859153"/>
            <a:ext cx="5211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Came from physics (system and environment, emergent properties of system that consist of interacting parts)
Watch emergence and increased complexity in each level – hooray, it works! (Bertalanffy)
Self-organization and self-maintenance in biology and psychology -- </a:t>
            </a:r>
            <a:r>
              <a:rPr lang="en-US" dirty="0" err="1"/>
              <a:t>autopoesis</a:t>
            </a:r>
            <a:r>
              <a:rPr lang="en-US" dirty="0"/>
              <a:t> (Varela, </a:t>
            </a:r>
            <a:r>
              <a:rPr lang="en-US" dirty="0" err="1"/>
              <a:t>Maturana</a:t>
            </a:r>
            <a:r>
              <a:rPr lang="en-US" dirty="0"/>
              <a:t>)
Multilevel Evolution and</a:t>
            </a:r>
            <a:r>
              <a:rPr lang="ru-RU" dirty="0"/>
              <a:t> </a:t>
            </a:r>
            <a:r>
              <a:rPr lang="en-US" dirty="0"/>
              <a:t>increase of complexity as a physical process (Vanchurin, Katznelson</a:t>
            </a:r>
            <a:r>
              <a:rPr lang="ru-RU" dirty="0"/>
              <a:t>, </a:t>
            </a:r>
            <a:r>
              <a:rPr lang="en-US" dirty="0"/>
              <a:t>Fields</a:t>
            </a:r>
            <a:r>
              <a:rPr lang="ru-RU" dirty="0"/>
              <a:t>, </a:t>
            </a:r>
            <a:r>
              <a:rPr lang="en-US" dirty="0"/>
              <a:t>Levin), scale-free description</a:t>
            </a:r>
            <a:r>
              <a:rPr lang="ru-RU" dirty="0"/>
              <a:t> </a:t>
            </a:r>
            <a:r>
              <a:rPr lang="en-US" dirty="0"/>
              <a:t>of complex systems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3C7FB4-9E1C-7AA9-CBB8-3686448E83F7}"/>
              </a:ext>
            </a:extLst>
          </p:cNvPr>
          <p:cNvSpPr txBox="1"/>
          <p:nvPr/>
        </p:nvSpPr>
        <p:spPr>
          <a:xfrm>
            <a:off x="7507856" y="1278358"/>
            <a:ext cx="1427800" cy="2126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Population</a:t>
            </a:r>
          </a:p>
          <a:p>
            <a:pPr>
              <a:lnSpc>
                <a:spcPct val="150000"/>
              </a:lnSpc>
            </a:pPr>
            <a:r>
              <a:rPr lang="en-US" b="1" dirty="0"/>
              <a:t>Organism</a:t>
            </a:r>
          </a:p>
          <a:p>
            <a:pPr>
              <a:lnSpc>
                <a:spcPct val="150000"/>
              </a:lnSpc>
            </a:pPr>
            <a:r>
              <a:rPr lang="en-US" b="1" dirty="0"/>
              <a:t>Organ</a:t>
            </a:r>
          </a:p>
          <a:p>
            <a:pPr>
              <a:lnSpc>
                <a:spcPct val="150000"/>
              </a:lnSpc>
            </a:pPr>
            <a:r>
              <a:rPr lang="en-US" b="1" dirty="0"/>
              <a:t>Cell</a:t>
            </a:r>
          </a:p>
          <a:p>
            <a:pPr>
              <a:lnSpc>
                <a:spcPct val="150000"/>
              </a:lnSpc>
            </a:pPr>
            <a:r>
              <a:rPr lang="en-US" b="1" dirty="0"/>
              <a:t>Molecule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905192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ADFCB9A-4C0E-4244-A33E-B3B6C021D2C8}"/>
  <p:tag name="GENSWF_ADVANCE_TIME" val="164.678"/>
  <p:tag name="GENSWF_SLIDE_UID" val="{595605A6-A336-4EDA-A929-86FDD8EB6D43}:1397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103713</TotalTime>
  <Words>1431</Words>
  <Application>Microsoft Office PowerPoint</Application>
  <PresentationFormat>On-screen Show (4:3)</PresentationFormat>
  <Paragraphs>171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Segoe UI Web (West European)</vt:lpstr>
      <vt:lpstr>Тема Office</vt:lpstr>
      <vt:lpstr>Office Theme</vt:lpstr>
      <vt:lpstr>PowerPoint Presentation</vt:lpstr>
      <vt:lpstr>Engineering is a practice of changing physical world to the better.</vt:lpstr>
      <vt:lpstr>PowerPoint Presentation</vt:lpstr>
      <vt:lpstr>Trade-off: teach to SoTA or "like everywhere else"? Chosen: teach to SoTA. Pros: We train the elite. Cons: withstand the criticism of the bulk of the peloton.</vt:lpstr>
      <vt:lpstr>Three generations of the systems approach</vt:lpstr>
      <vt:lpstr>Literature in the «Systems Engineering» course (SoTA 20 textbooks, and 167 more footnotes)</vt:lpstr>
      <vt:lpstr>Essence of SoTA Systems Thinking</vt:lpstr>
      <vt:lpstr>Test for the presence of systems thinking</vt:lpstr>
      <vt:lpstr>System Layers and Scalelessness
</vt:lpstr>
      <vt:lpstr>System levels selects by attention, not physically! </vt:lpstr>
      <vt:lpstr>Disruption – from the lower (platform) system layers, not from the upper application layer!</vt:lpstr>
      <vt:lpstr>MBSE: no need for a term.  Simply «Engineering» </vt:lpstr>
      <vt:lpstr>Roles in (systems) engineering</vt:lpstr>
      <vt:lpstr>Systems Engineering Practices and Roles  (and its Systems Management specializations)</vt:lpstr>
      <vt:lpstr>Operations concept, Systems concept, Architecture in system definition</vt:lpstr>
      <vt:lpstr>Entrepreneurship and absence of requirements (deonticdoxatic and continuous everything)</vt:lpstr>
      <vt:lpstr>Thank you for your attention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смычки менеджеров и инженеров</dc:title>
  <dc:creator>TechInvestLab</dc:creator>
  <cp:lastModifiedBy>Ian Glendinning</cp:lastModifiedBy>
  <cp:revision>1237</cp:revision>
  <dcterms:created xsi:type="dcterms:W3CDTF">2014-11-25T15:31:01Z</dcterms:created>
  <dcterms:modified xsi:type="dcterms:W3CDTF">2022-11-08T11:13:50Z</dcterms:modified>
</cp:coreProperties>
</file>