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60" r:id="rId1"/>
    <p:sldMasterId id="2147483949" r:id="rId2"/>
  </p:sldMasterIdLst>
  <p:notesMasterIdLst>
    <p:notesMasterId r:id="rId21"/>
  </p:notesMasterIdLst>
  <p:sldIdLst>
    <p:sldId id="331" r:id="rId3"/>
    <p:sldId id="1466" r:id="rId4"/>
    <p:sldId id="1252" r:id="rId5"/>
    <p:sldId id="1203" r:id="rId6"/>
    <p:sldId id="1420" r:id="rId7"/>
    <p:sldId id="339" r:id="rId8"/>
    <p:sldId id="1462" r:id="rId9"/>
    <p:sldId id="1432" r:id="rId10"/>
    <p:sldId id="1442" r:id="rId11"/>
    <p:sldId id="1446" r:id="rId12"/>
    <p:sldId id="1440" r:id="rId13"/>
    <p:sldId id="1319" r:id="rId14"/>
    <p:sldId id="1441" r:id="rId15"/>
    <p:sldId id="1317" r:id="rId16"/>
    <p:sldId id="1414" r:id="rId17"/>
    <p:sldId id="1454" r:id="rId18"/>
    <p:sldId id="1469" r:id="rId19"/>
    <p:sldId id="1430" r:id="rId2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00"/>
    <a:srgbClr val="FF7C80"/>
    <a:srgbClr val="CC0000"/>
    <a:srgbClr val="FAFAFA"/>
    <a:srgbClr val="FF9999"/>
    <a:srgbClr val="F7BB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819" autoAdjust="0"/>
    <p:restoredTop sz="98391" autoAdjust="0"/>
  </p:normalViewPr>
  <p:slideViewPr>
    <p:cSldViewPr snapToGrid="0">
      <p:cViewPr varScale="1">
        <p:scale>
          <a:sx n="128" d="100"/>
          <a:sy n="128" d="100"/>
        </p:scale>
        <p:origin x="726" y="60"/>
      </p:cViewPr>
      <p:guideLst>
        <p:guide orient="horz" pos="2160"/>
        <p:guide pos="2880"/>
      </p:guideLst>
    </p:cSldViewPr>
  </p:slideViewPr>
  <p:notesTextViewPr>
    <p:cViewPr>
      <p:scale>
        <a:sx n="3" d="2"/>
        <a:sy n="3" d="2"/>
      </p:scale>
      <p:origin x="0" y="0"/>
    </p:cViewPr>
  </p:notesTextViewPr>
  <p:sorterViewPr>
    <p:cViewPr>
      <p:scale>
        <a:sx n="170" d="100"/>
        <a:sy n="17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141E2F-A9DA-488E-AA28-E712FC1E5220}" type="datetimeFigureOut">
              <a:rPr lang="ru-RU" smtClean="0"/>
              <a:t>05.10.2022</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99D971-4F67-4FD7-984A-1DE3259A4D0E}" type="slidenum">
              <a:rPr lang="ru-RU" smtClean="0"/>
              <a:t>‹#›</a:t>
            </a:fld>
            <a:endParaRPr lang="ru-RU"/>
          </a:p>
        </p:txBody>
      </p:sp>
    </p:spTree>
    <p:extLst>
      <p:ext uri="{BB962C8B-B14F-4D97-AF65-F5344CB8AC3E}">
        <p14:creationId xmlns:p14="http://schemas.microsoft.com/office/powerpoint/2010/main" val="709856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63911BD-DF21-4649-8C06-259A60D3183C}" type="slidenum">
              <a:rPr lang="ru-RU" smtClean="0"/>
              <a:pPr/>
              <a:t>1</a:t>
            </a:fld>
            <a:endParaRPr lang="ru-RU"/>
          </a:p>
        </p:txBody>
      </p:sp>
    </p:spTree>
    <p:extLst>
      <p:ext uri="{BB962C8B-B14F-4D97-AF65-F5344CB8AC3E}">
        <p14:creationId xmlns:p14="http://schemas.microsoft.com/office/powerpoint/2010/main" val="3493028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7B99D971-4F67-4FD7-984A-1DE3259A4D0E}" type="slidenum">
              <a:rPr lang="ru-RU" smtClean="0"/>
              <a:t>8</a:t>
            </a:fld>
            <a:endParaRPr lang="ru-RU"/>
          </a:p>
        </p:txBody>
      </p:sp>
    </p:spTree>
    <p:extLst>
      <p:ext uri="{BB962C8B-B14F-4D97-AF65-F5344CB8AC3E}">
        <p14:creationId xmlns:p14="http://schemas.microsoft.com/office/powerpoint/2010/main" val="3773677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7A1CCB07-6CD9-4293-B6B6-44981685D598}" type="slidenum">
              <a:rPr lang="ru-RU" smtClean="0"/>
              <a:t>15</a:t>
            </a:fld>
            <a:endParaRPr lang="ru-RU"/>
          </a:p>
        </p:txBody>
      </p:sp>
    </p:spTree>
    <p:extLst>
      <p:ext uri="{BB962C8B-B14F-4D97-AF65-F5344CB8AC3E}">
        <p14:creationId xmlns:p14="http://schemas.microsoft.com/office/powerpoint/2010/main" val="2433826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D49547AD-1459-463B-B686-EB6E9BDBA010}" type="datetime5">
              <a:rPr lang="en-US" smtClean="0"/>
              <a:t>5-Oct-22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84F76B6-6155-42AC-B024-73025507AB5D}" type="slidenum">
              <a:rPr lang="ru-RU" smtClean="0"/>
              <a:t>‹#›</a:t>
            </a:fld>
            <a:endParaRPr lang="ru-RU"/>
          </a:p>
        </p:txBody>
      </p:sp>
    </p:spTree>
    <p:extLst>
      <p:ext uri="{BB962C8B-B14F-4D97-AF65-F5344CB8AC3E}">
        <p14:creationId xmlns:p14="http://schemas.microsoft.com/office/powerpoint/2010/main" val="1692813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9E4A088-73AF-4296-988C-E6C90E7B1F9C}" type="datetime5">
              <a:rPr lang="en-US" smtClean="0"/>
              <a:t>5-Oct-22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84F76B6-6155-42AC-B024-73025507AB5D}" type="slidenum">
              <a:rPr lang="ru-RU" smtClean="0"/>
              <a:t>‹#›</a:t>
            </a:fld>
            <a:endParaRPr lang="ru-RU"/>
          </a:p>
        </p:txBody>
      </p:sp>
    </p:spTree>
    <p:extLst>
      <p:ext uri="{BB962C8B-B14F-4D97-AF65-F5344CB8AC3E}">
        <p14:creationId xmlns:p14="http://schemas.microsoft.com/office/powerpoint/2010/main" val="3603312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2FAF666F-71AF-4AE2-BC54-EDC14533D656}" type="datetime5">
              <a:rPr lang="en-US" smtClean="0"/>
              <a:t>5-Oct-22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84F76B6-6155-42AC-B024-73025507AB5D}" type="slidenum">
              <a:rPr lang="ru-RU" smtClean="0"/>
              <a:t>‹#›</a:t>
            </a:fld>
            <a:endParaRPr lang="ru-RU"/>
          </a:p>
        </p:txBody>
      </p:sp>
    </p:spTree>
    <p:extLst>
      <p:ext uri="{BB962C8B-B14F-4D97-AF65-F5344CB8AC3E}">
        <p14:creationId xmlns:p14="http://schemas.microsoft.com/office/powerpoint/2010/main" val="397154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Основные слайды">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pic>
        <p:nvPicPr>
          <p:cNvPr id="7" name="Рисунок 6" descr="шаблоны для презентации 3стр 10.jpg"/>
          <p:cNvPicPr>
            <a:picLocks noChangeAspect="1"/>
          </p:cNvPicPr>
          <p:nvPr userDrawn="1"/>
        </p:nvPicPr>
        <p:blipFill>
          <a:blip r:embed="rId2" cstate="print"/>
          <a:stretch>
            <a:fillRect/>
          </a:stretch>
        </p:blipFill>
        <p:spPr>
          <a:xfrm>
            <a:off x="0" y="0"/>
            <a:ext cx="9144000" cy="6858000"/>
          </a:xfrm>
          <a:prstGeom prst="rect">
            <a:avLst/>
          </a:prstGeom>
        </p:spPr>
      </p:pic>
      <p:sp>
        <p:nvSpPr>
          <p:cNvPr id="11" name="Текст 10"/>
          <p:cNvSpPr>
            <a:spLocks noGrp="1"/>
          </p:cNvSpPr>
          <p:nvPr>
            <p:ph type="body" sz="quarter" idx="14" hasCustomPrompt="1"/>
          </p:nvPr>
        </p:nvSpPr>
        <p:spPr>
          <a:xfrm>
            <a:off x="179386" y="116632"/>
            <a:ext cx="8785225" cy="531068"/>
          </a:xfrm>
        </p:spPr>
        <p:txBody>
          <a:bodyPr>
            <a:normAutofit/>
          </a:bodyPr>
          <a:lstStyle>
            <a:lvl1pPr marL="0" indent="0" algn="ctr">
              <a:buNone/>
              <a:defRPr sz="2400" b="1">
                <a:solidFill>
                  <a:schemeClr val="tx2"/>
                </a:solidFill>
              </a:defRPr>
            </a:lvl1pPr>
            <a:lvl5pPr algn="ctr">
              <a:defRPr/>
            </a:lvl5pPr>
          </a:lstStyle>
          <a:p>
            <a:pPr lvl="0"/>
            <a:r>
              <a:rPr lang="ru-RU" dirty="0"/>
              <a:t>НАЗВАНИЕ СЛАЙДА</a:t>
            </a:r>
          </a:p>
        </p:txBody>
      </p:sp>
      <p:sp>
        <p:nvSpPr>
          <p:cNvPr id="18" name="Текст 17"/>
          <p:cNvSpPr>
            <a:spLocks noGrp="1"/>
          </p:cNvSpPr>
          <p:nvPr>
            <p:ph type="body" sz="quarter" idx="15" hasCustomPrompt="1"/>
          </p:nvPr>
        </p:nvSpPr>
        <p:spPr>
          <a:xfrm>
            <a:off x="179388" y="908050"/>
            <a:ext cx="8785225" cy="5184775"/>
          </a:xfrm>
        </p:spPr>
        <p:txBody>
          <a:bodyPr>
            <a:normAutofit/>
          </a:bodyPr>
          <a:lstStyle>
            <a:lvl1pPr marL="0" indent="0">
              <a:buNone/>
              <a:defRPr sz="1800" b="1">
                <a:solidFill>
                  <a:schemeClr val="tx2"/>
                </a:solidFill>
              </a:defRPr>
            </a:lvl1pPr>
          </a:lstStyle>
          <a:p>
            <a:pPr lvl="0"/>
            <a:r>
              <a:rPr lang="ru-RU" dirty="0"/>
              <a:t>ТЕКСТ</a:t>
            </a:r>
          </a:p>
        </p:txBody>
      </p:sp>
    </p:spTree>
    <p:extLst>
      <p:ext uri="{BB962C8B-B14F-4D97-AF65-F5344CB8AC3E}">
        <p14:creationId xmlns:p14="http://schemas.microsoft.com/office/powerpoint/2010/main" val="3031461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ru-R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ru-RU"/>
          </a:p>
        </p:txBody>
      </p:sp>
      <p:sp>
        <p:nvSpPr>
          <p:cNvPr id="4" name="Date Placeholder 3"/>
          <p:cNvSpPr>
            <a:spLocks noGrp="1"/>
          </p:cNvSpPr>
          <p:nvPr>
            <p:ph type="dt" sz="half" idx="10"/>
          </p:nvPr>
        </p:nvSpPr>
        <p:spPr/>
        <p:txBody>
          <a:bodyPr/>
          <a:lstStyle/>
          <a:p>
            <a:fld id="{4C3E188B-D8DB-4E03-8041-35503BB6DE71}" type="datetime1">
              <a:rPr lang="ru-RU" smtClean="0"/>
              <a:t>05.10.2022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70C3256-7474-4C02-8831-65B70316BAFC}" type="slidenum">
              <a:rPr lang="ru-RU" smtClean="0"/>
              <a:pPr/>
              <a:t>‹#›</a:t>
            </a:fld>
            <a:endParaRPr lang="ru-RU"/>
          </a:p>
        </p:txBody>
      </p:sp>
    </p:spTree>
    <p:extLst>
      <p:ext uri="{BB962C8B-B14F-4D97-AF65-F5344CB8AC3E}">
        <p14:creationId xmlns:p14="http://schemas.microsoft.com/office/powerpoint/2010/main" val="2274818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p:txBody>
          <a:bodyPr/>
          <a:lstStyle/>
          <a:p>
            <a:fld id="{4C41CF06-5880-4389-AE7E-1B0CF7C51CF9}" type="datetime1">
              <a:rPr lang="ru-RU" smtClean="0"/>
              <a:t>05.10.2022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70C3256-7474-4C02-8831-65B70316BAFC}" type="slidenum">
              <a:rPr lang="ru-RU" smtClean="0"/>
              <a:pPr/>
              <a:t>‹#›</a:t>
            </a:fld>
            <a:endParaRPr lang="ru-RU"/>
          </a:p>
        </p:txBody>
      </p:sp>
    </p:spTree>
    <p:extLst>
      <p:ext uri="{BB962C8B-B14F-4D97-AF65-F5344CB8AC3E}">
        <p14:creationId xmlns:p14="http://schemas.microsoft.com/office/powerpoint/2010/main" val="3453889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ru-R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EC91C3-2033-4230-A11C-16791E81454D}" type="datetime1">
              <a:rPr lang="ru-RU" smtClean="0"/>
              <a:t>05.10.2022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70C3256-7474-4C02-8831-65B70316BAFC}" type="slidenum">
              <a:rPr lang="ru-RU" smtClean="0"/>
              <a:pPr/>
              <a:t>‹#›</a:t>
            </a:fld>
            <a:endParaRPr lang="ru-RU"/>
          </a:p>
        </p:txBody>
      </p:sp>
    </p:spTree>
    <p:extLst>
      <p:ext uri="{BB962C8B-B14F-4D97-AF65-F5344CB8AC3E}">
        <p14:creationId xmlns:p14="http://schemas.microsoft.com/office/powerpoint/2010/main" val="771467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Date Placeholder 4"/>
          <p:cNvSpPr>
            <a:spLocks noGrp="1"/>
          </p:cNvSpPr>
          <p:nvPr>
            <p:ph type="dt" sz="half" idx="10"/>
          </p:nvPr>
        </p:nvSpPr>
        <p:spPr/>
        <p:txBody>
          <a:bodyPr/>
          <a:lstStyle/>
          <a:p>
            <a:fld id="{DF497B40-0D37-4852-9C38-69FB1E7D1C51}" type="datetime1">
              <a:rPr lang="ru-RU" smtClean="0"/>
              <a:t>05.10.2022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70C3256-7474-4C02-8831-65B70316BAFC}" type="slidenum">
              <a:rPr lang="ru-RU" smtClean="0"/>
              <a:pPr/>
              <a:t>‹#›</a:t>
            </a:fld>
            <a:endParaRPr lang="ru-RU"/>
          </a:p>
        </p:txBody>
      </p:sp>
    </p:spTree>
    <p:extLst>
      <p:ext uri="{BB962C8B-B14F-4D97-AF65-F5344CB8AC3E}">
        <p14:creationId xmlns:p14="http://schemas.microsoft.com/office/powerpoint/2010/main" val="3667146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ru-R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Date Placeholder 6"/>
          <p:cNvSpPr>
            <a:spLocks noGrp="1"/>
          </p:cNvSpPr>
          <p:nvPr>
            <p:ph type="dt" sz="half" idx="10"/>
          </p:nvPr>
        </p:nvSpPr>
        <p:spPr/>
        <p:txBody>
          <a:bodyPr/>
          <a:lstStyle/>
          <a:p>
            <a:fld id="{7C04076C-1AF6-4127-ADE7-106CE932902E}" type="datetime1">
              <a:rPr lang="ru-RU" smtClean="0"/>
              <a:t>05.10.2022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70C3256-7474-4C02-8831-65B70316BAFC}" type="slidenum">
              <a:rPr lang="ru-RU" smtClean="0"/>
              <a:pPr/>
              <a:t>‹#›</a:t>
            </a:fld>
            <a:endParaRPr lang="ru-RU"/>
          </a:p>
        </p:txBody>
      </p:sp>
    </p:spTree>
    <p:extLst>
      <p:ext uri="{BB962C8B-B14F-4D97-AF65-F5344CB8AC3E}">
        <p14:creationId xmlns:p14="http://schemas.microsoft.com/office/powerpoint/2010/main" val="27321069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Date Placeholder 2"/>
          <p:cNvSpPr>
            <a:spLocks noGrp="1"/>
          </p:cNvSpPr>
          <p:nvPr>
            <p:ph type="dt" sz="half" idx="10"/>
          </p:nvPr>
        </p:nvSpPr>
        <p:spPr/>
        <p:txBody>
          <a:bodyPr/>
          <a:lstStyle/>
          <a:p>
            <a:fld id="{93491884-FAD9-41E3-8CF6-DFB07C67A6BE}" type="datetime1">
              <a:rPr lang="ru-RU" smtClean="0"/>
              <a:t>05.10.2022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70C3256-7474-4C02-8831-65B70316BAFC}" type="slidenum">
              <a:rPr lang="ru-RU" smtClean="0"/>
              <a:pPr/>
              <a:t>‹#›</a:t>
            </a:fld>
            <a:endParaRPr lang="ru-RU"/>
          </a:p>
        </p:txBody>
      </p:sp>
    </p:spTree>
    <p:extLst>
      <p:ext uri="{BB962C8B-B14F-4D97-AF65-F5344CB8AC3E}">
        <p14:creationId xmlns:p14="http://schemas.microsoft.com/office/powerpoint/2010/main" val="1291869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1A8E7F-CDB9-44BC-AD62-2592E2B75011}" type="datetime1">
              <a:rPr lang="ru-RU" smtClean="0"/>
              <a:t>05.10.2022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70C3256-7474-4C02-8831-65B70316BAFC}" type="slidenum">
              <a:rPr lang="ru-RU" smtClean="0"/>
              <a:pPr/>
              <a:t>‹#›</a:t>
            </a:fld>
            <a:endParaRPr lang="ru-RU"/>
          </a:p>
        </p:txBody>
      </p:sp>
    </p:spTree>
    <p:extLst>
      <p:ext uri="{BB962C8B-B14F-4D97-AF65-F5344CB8AC3E}">
        <p14:creationId xmlns:p14="http://schemas.microsoft.com/office/powerpoint/2010/main" val="3090703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F538792A-577E-4ABD-9F02-FB273C9C3952}" type="datetime5">
              <a:rPr lang="en-US" smtClean="0"/>
              <a:t>5-Oct-22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84F76B6-6155-42AC-B024-73025507AB5D}" type="slidenum">
              <a:rPr lang="ru-RU" smtClean="0"/>
              <a:t>‹#›</a:t>
            </a:fld>
            <a:endParaRPr lang="ru-RU"/>
          </a:p>
        </p:txBody>
      </p:sp>
    </p:spTree>
    <p:extLst>
      <p:ext uri="{BB962C8B-B14F-4D97-AF65-F5344CB8AC3E}">
        <p14:creationId xmlns:p14="http://schemas.microsoft.com/office/powerpoint/2010/main" val="2238202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ru-R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31B653-C0DF-4906-A86E-6B9C6CB9B5EC}" type="datetime1">
              <a:rPr lang="ru-RU" smtClean="0"/>
              <a:t>05.10.2022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70C3256-7474-4C02-8831-65B70316BAFC}" type="slidenum">
              <a:rPr lang="ru-RU" smtClean="0"/>
              <a:pPr/>
              <a:t>‹#›</a:t>
            </a:fld>
            <a:endParaRPr lang="ru-RU"/>
          </a:p>
        </p:txBody>
      </p:sp>
    </p:spTree>
    <p:extLst>
      <p:ext uri="{BB962C8B-B14F-4D97-AF65-F5344CB8AC3E}">
        <p14:creationId xmlns:p14="http://schemas.microsoft.com/office/powerpoint/2010/main" val="38042679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ru-R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763FAC-5C17-43AF-917E-747229A6C013}" type="datetime1">
              <a:rPr lang="ru-RU" smtClean="0"/>
              <a:t>05.10.2022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70C3256-7474-4C02-8831-65B70316BAFC}" type="slidenum">
              <a:rPr lang="ru-RU" smtClean="0"/>
              <a:pPr/>
              <a:t>‹#›</a:t>
            </a:fld>
            <a:endParaRPr lang="ru-RU"/>
          </a:p>
        </p:txBody>
      </p:sp>
    </p:spTree>
    <p:extLst>
      <p:ext uri="{BB962C8B-B14F-4D97-AF65-F5344CB8AC3E}">
        <p14:creationId xmlns:p14="http://schemas.microsoft.com/office/powerpoint/2010/main" val="3676212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p:txBody>
          <a:bodyPr/>
          <a:lstStyle/>
          <a:p>
            <a:fld id="{5CBAF036-F5A3-4658-8457-5F4FEAF50AE0}" type="datetime1">
              <a:rPr lang="ru-RU" smtClean="0"/>
              <a:t>05.10.2022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70C3256-7474-4C02-8831-65B70316BAFC}" type="slidenum">
              <a:rPr lang="ru-RU" smtClean="0"/>
              <a:pPr/>
              <a:t>‹#›</a:t>
            </a:fld>
            <a:endParaRPr lang="ru-RU"/>
          </a:p>
        </p:txBody>
      </p:sp>
    </p:spTree>
    <p:extLst>
      <p:ext uri="{BB962C8B-B14F-4D97-AF65-F5344CB8AC3E}">
        <p14:creationId xmlns:p14="http://schemas.microsoft.com/office/powerpoint/2010/main" val="36530144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ru-R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p:txBody>
          <a:bodyPr/>
          <a:lstStyle/>
          <a:p>
            <a:fld id="{D60C08E4-B7FC-4AA4-991C-08647E108D35}" type="datetime1">
              <a:rPr lang="ru-RU" smtClean="0"/>
              <a:t>05.10.2022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70C3256-7474-4C02-8831-65B70316BAFC}" type="slidenum">
              <a:rPr lang="ru-RU" smtClean="0"/>
              <a:pPr/>
              <a:t>‹#›</a:t>
            </a:fld>
            <a:endParaRPr lang="ru-RU"/>
          </a:p>
        </p:txBody>
      </p:sp>
    </p:spTree>
    <p:extLst>
      <p:ext uri="{BB962C8B-B14F-4D97-AF65-F5344CB8AC3E}">
        <p14:creationId xmlns:p14="http://schemas.microsoft.com/office/powerpoint/2010/main" val="2669032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06549924-664D-4762-9F9A-B62E4ED2E1B1}" type="datetime5">
              <a:rPr lang="en-US" smtClean="0"/>
              <a:t>5-Oct-22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84F76B6-6155-42AC-B024-73025507AB5D}" type="slidenum">
              <a:rPr lang="ru-RU" smtClean="0"/>
              <a:t>‹#›</a:t>
            </a:fld>
            <a:endParaRPr lang="ru-RU"/>
          </a:p>
        </p:txBody>
      </p:sp>
    </p:spTree>
    <p:extLst>
      <p:ext uri="{BB962C8B-B14F-4D97-AF65-F5344CB8AC3E}">
        <p14:creationId xmlns:p14="http://schemas.microsoft.com/office/powerpoint/2010/main" val="2551929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FA9040A4-D60B-47BB-B28A-6EA65664FF3F}" type="datetime5">
              <a:rPr lang="en-US" smtClean="0"/>
              <a:t>5-Oct-22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84F76B6-6155-42AC-B024-73025507AB5D}" type="slidenum">
              <a:rPr lang="ru-RU" smtClean="0"/>
              <a:t>‹#›</a:t>
            </a:fld>
            <a:endParaRPr lang="ru-RU"/>
          </a:p>
        </p:txBody>
      </p:sp>
    </p:spTree>
    <p:extLst>
      <p:ext uri="{BB962C8B-B14F-4D97-AF65-F5344CB8AC3E}">
        <p14:creationId xmlns:p14="http://schemas.microsoft.com/office/powerpoint/2010/main" val="567817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C9DC62DC-387F-4E87-BB66-73A72490C3EC}" type="datetime5">
              <a:rPr lang="en-US" smtClean="0"/>
              <a:t>5-Oct-22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C84F76B6-6155-42AC-B024-73025507AB5D}" type="slidenum">
              <a:rPr lang="ru-RU" smtClean="0"/>
              <a:t>‹#›</a:t>
            </a:fld>
            <a:endParaRPr lang="ru-RU"/>
          </a:p>
        </p:txBody>
      </p:sp>
    </p:spTree>
    <p:extLst>
      <p:ext uri="{BB962C8B-B14F-4D97-AF65-F5344CB8AC3E}">
        <p14:creationId xmlns:p14="http://schemas.microsoft.com/office/powerpoint/2010/main" val="2031564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7D52FDFF-5881-4DE3-914F-8D29702E778C}" type="datetime5">
              <a:rPr lang="en-US" smtClean="0"/>
              <a:t>5-Oct-22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C84F76B6-6155-42AC-B024-73025507AB5D}" type="slidenum">
              <a:rPr lang="ru-RU" smtClean="0"/>
              <a:t>‹#›</a:t>
            </a:fld>
            <a:endParaRPr lang="ru-RU"/>
          </a:p>
        </p:txBody>
      </p:sp>
    </p:spTree>
    <p:extLst>
      <p:ext uri="{BB962C8B-B14F-4D97-AF65-F5344CB8AC3E}">
        <p14:creationId xmlns:p14="http://schemas.microsoft.com/office/powerpoint/2010/main" val="2190823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0E0159-05CB-4995-BA96-E11BB8786A42}" type="datetime5">
              <a:rPr lang="en-US" smtClean="0"/>
              <a:t>5-Oct-22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C84F76B6-6155-42AC-B024-73025507AB5D}" type="slidenum">
              <a:rPr lang="ru-RU" smtClean="0"/>
              <a:t>‹#›</a:t>
            </a:fld>
            <a:endParaRPr lang="ru-RU"/>
          </a:p>
        </p:txBody>
      </p:sp>
    </p:spTree>
    <p:extLst>
      <p:ext uri="{BB962C8B-B14F-4D97-AF65-F5344CB8AC3E}">
        <p14:creationId xmlns:p14="http://schemas.microsoft.com/office/powerpoint/2010/main" val="1445466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0610134A-EE4B-49FC-8F8A-B0E2995F695A}" type="datetime5">
              <a:rPr lang="en-US" smtClean="0"/>
              <a:t>5-Oct-22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84F76B6-6155-42AC-B024-73025507AB5D}" type="slidenum">
              <a:rPr lang="ru-RU" smtClean="0"/>
              <a:t>‹#›</a:t>
            </a:fld>
            <a:endParaRPr lang="ru-RU"/>
          </a:p>
        </p:txBody>
      </p:sp>
    </p:spTree>
    <p:extLst>
      <p:ext uri="{BB962C8B-B14F-4D97-AF65-F5344CB8AC3E}">
        <p14:creationId xmlns:p14="http://schemas.microsoft.com/office/powerpoint/2010/main" val="1943944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26218985-D456-48EC-A605-15BBB47AD618}" type="datetime5">
              <a:rPr lang="en-US" smtClean="0"/>
              <a:t>5-Oct-22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84F76B6-6155-42AC-B024-73025507AB5D}" type="slidenum">
              <a:rPr lang="ru-RU" smtClean="0"/>
              <a:t>‹#›</a:t>
            </a:fld>
            <a:endParaRPr lang="ru-RU"/>
          </a:p>
        </p:txBody>
      </p:sp>
    </p:spTree>
    <p:extLst>
      <p:ext uri="{BB962C8B-B14F-4D97-AF65-F5344CB8AC3E}">
        <p14:creationId xmlns:p14="http://schemas.microsoft.com/office/powerpoint/2010/main" val="4149968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F2EB86-7E94-454D-8B5A-FFA99ACC9A9F}" type="datetime5">
              <a:rPr lang="en-US" smtClean="0"/>
              <a:t>5-Oct-22</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4F76B6-6155-42AC-B024-73025507AB5D}" type="slidenum">
              <a:rPr lang="ru-RU" smtClean="0"/>
              <a:t>‹#›</a:t>
            </a:fld>
            <a:endParaRPr lang="ru-RU"/>
          </a:p>
        </p:txBody>
      </p:sp>
    </p:spTree>
    <p:extLst>
      <p:ext uri="{BB962C8B-B14F-4D97-AF65-F5344CB8AC3E}">
        <p14:creationId xmlns:p14="http://schemas.microsoft.com/office/powerpoint/2010/main" val="23600047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948"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0F18F1-3F22-45B0-AACB-032DF2FE2E7A}" type="datetime1">
              <a:rPr lang="ru-RU" smtClean="0"/>
              <a:t>05.10.2022</a:t>
            </a:fld>
            <a:endParaRPr lang="ru-R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0C3256-7474-4C02-8831-65B70316BAFC}" type="slidenum">
              <a:rPr lang="ru-RU" smtClean="0"/>
              <a:pPr/>
              <a:t>‹#›</a:t>
            </a:fld>
            <a:endParaRPr lang="ru-RU"/>
          </a:p>
        </p:txBody>
      </p:sp>
    </p:spTree>
    <p:extLst>
      <p:ext uri="{BB962C8B-B14F-4D97-AF65-F5344CB8AC3E}">
        <p14:creationId xmlns:p14="http://schemas.microsoft.com/office/powerpoint/2010/main" val="3827968920"/>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image" Target="../media/image12.png"/><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14.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4.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linkedin.com/in/ailev/"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3.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txBox="1">
            <a:spLocks/>
          </p:cNvSpPr>
          <p:nvPr/>
        </p:nvSpPr>
        <p:spPr>
          <a:xfrm>
            <a:off x="683568" y="1916832"/>
            <a:ext cx="8280920" cy="453650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ru-RU" sz="4600" b="1" dirty="0">
              <a:solidFill>
                <a:srgbClr val="00B050"/>
              </a:solidFill>
              <a:latin typeface="+mj-lt"/>
              <a:ea typeface="+mj-ea"/>
              <a:cs typeface="+mj-cs"/>
            </a:endParaRPr>
          </a:p>
          <a:p>
            <a:pPr marL="514350" indent="-514350" algn="l">
              <a:buFont typeface="Arial"/>
              <a:buAutoNum type="arabicPeriod"/>
            </a:pPr>
            <a:endParaRPr lang="ru-RU" dirty="0"/>
          </a:p>
        </p:txBody>
      </p:sp>
      <p:sp>
        <p:nvSpPr>
          <p:cNvPr id="10" name="Текст 5"/>
          <p:cNvSpPr txBox="1">
            <a:spLocks/>
          </p:cNvSpPr>
          <p:nvPr/>
        </p:nvSpPr>
        <p:spPr>
          <a:xfrm>
            <a:off x="3419872" y="6289428"/>
            <a:ext cx="2808312" cy="432047"/>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pPr algn="ctr"/>
            <a:r>
              <a:rPr lang="en-US" sz="1600" b="1" dirty="0">
                <a:latin typeface="Arial Narrow" panose="020B0606020202030204" pitchFamily="34" charset="0"/>
              </a:rPr>
              <a:t>5</a:t>
            </a:r>
            <a:r>
              <a:rPr lang="en-US" sz="1600" b="1">
                <a:latin typeface="Arial Narrow" panose="020B0606020202030204" pitchFamily="34" charset="0"/>
              </a:rPr>
              <a:t>-oct-</a:t>
            </a:r>
            <a:r>
              <a:rPr lang="ru-RU" sz="1600" b="1" dirty="0">
                <a:latin typeface="Arial Narrow" panose="020B0606020202030204" pitchFamily="34" charset="0"/>
              </a:rPr>
              <a:t>20</a:t>
            </a:r>
            <a:r>
              <a:rPr lang="en-US" sz="1600" b="1" dirty="0">
                <a:latin typeface="Arial Narrow" panose="020B0606020202030204" pitchFamily="34" charset="0"/>
              </a:rPr>
              <a:t>2</a:t>
            </a:r>
            <a:r>
              <a:rPr lang="ru-RU" sz="1600" b="1" dirty="0">
                <a:latin typeface="Arial Narrow" panose="020B0606020202030204" pitchFamily="34" charset="0"/>
              </a:rPr>
              <a:t>2</a:t>
            </a:r>
            <a:endParaRPr lang="ru-RU" sz="2400" dirty="0"/>
          </a:p>
        </p:txBody>
      </p:sp>
      <p:sp>
        <p:nvSpPr>
          <p:cNvPr id="13" name="Текст 5"/>
          <p:cNvSpPr txBox="1">
            <a:spLocks/>
          </p:cNvSpPr>
          <p:nvPr/>
        </p:nvSpPr>
        <p:spPr>
          <a:xfrm>
            <a:off x="210925" y="2875088"/>
            <a:ext cx="8753563" cy="2318308"/>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pPr algn="ctr"/>
            <a:r>
              <a:rPr lang="en-US" sz="3200" b="1">
                <a:solidFill>
                  <a:srgbClr val="0070C0"/>
                </a:solidFill>
                <a:cs typeface="BrowalliaUPC" panose="020B0604020202020204" pitchFamily="34" charset="-34"/>
              </a:rPr>
              <a:t>Open-endedness curriculum at </a:t>
            </a:r>
            <a:r>
              <a:rPr lang="en-US" sz="3200" b="1" dirty="0">
                <a:solidFill>
                  <a:srgbClr val="0070C0"/>
                </a:solidFill>
                <a:cs typeface="BrowalliaUPC" panose="020B0604020202020204" pitchFamily="34" charset="-34"/>
              </a:rPr>
              <a:t>EEM Institute</a:t>
            </a:r>
          </a:p>
          <a:p>
            <a:pPr algn="ctr"/>
            <a:r>
              <a:rPr lang="en-US" sz="2000" b="1" dirty="0"/>
              <a:t>Anatoly </a:t>
            </a:r>
            <a:r>
              <a:rPr lang="en-US" sz="2000" b="1" dirty="0" err="1"/>
              <a:t>Levenchuk</a:t>
            </a:r>
            <a:br>
              <a:rPr lang="ru-RU" sz="3200" b="1" dirty="0">
                <a:latin typeface="+mn-lt"/>
              </a:rPr>
            </a:br>
            <a:r>
              <a:rPr lang="en-US" sz="1600" b="1" i="1" dirty="0">
                <a:latin typeface="+mn-lt"/>
              </a:rPr>
              <a:t>Head of Science, EEM Institute</a:t>
            </a:r>
            <a:br>
              <a:rPr lang="ru-RU" sz="1600" b="1" i="1" dirty="0">
                <a:latin typeface="+mn-lt"/>
              </a:rPr>
            </a:br>
            <a:endParaRPr lang="ru-RU" sz="1600" b="1" dirty="0">
              <a:solidFill>
                <a:srgbClr val="0070C0"/>
              </a:solidFill>
            </a:endParaRPr>
          </a:p>
        </p:txBody>
      </p:sp>
      <p:pic>
        <p:nvPicPr>
          <p:cNvPr id="5" name="Рисунок 4">
            <a:extLst>
              <a:ext uri="{FF2B5EF4-FFF2-40B4-BE49-F238E27FC236}">
                <a16:creationId xmlns:a16="http://schemas.microsoft.com/office/drawing/2014/main" id="{1D559809-F50F-E5D4-2867-9919233171A2}"/>
              </a:ext>
            </a:extLst>
          </p:cNvPr>
          <p:cNvPicPr>
            <a:picLocks noChangeAspect="1"/>
          </p:cNvPicPr>
          <p:nvPr/>
        </p:nvPicPr>
        <p:blipFill>
          <a:blip r:embed="rId3"/>
          <a:stretch>
            <a:fillRect/>
          </a:stretch>
        </p:blipFill>
        <p:spPr>
          <a:xfrm>
            <a:off x="210925" y="182945"/>
            <a:ext cx="3500463" cy="790581"/>
          </a:xfrm>
          <a:prstGeom prst="rect">
            <a:avLst/>
          </a:prstGeom>
        </p:spPr>
      </p:pic>
    </p:spTree>
    <p:extLst>
      <p:ext uri="{BB962C8B-B14F-4D97-AF65-F5344CB8AC3E}">
        <p14:creationId xmlns:p14="http://schemas.microsoft.com/office/powerpoint/2010/main" val="1071571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a:extLst>
              <a:ext uri="{FF2B5EF4-FFF2-40B4-BE49-F238E27FC236}">
                <a16:creationId xmlns:a16="http://schemas.microsoft.com/office/drawing/2014/main" id="{B6CFC896-61DB-1870-D206-62450F331304}"/>
              </a:ext>
            </a:extLst>
          </p:cNvPr>
          <p:cNvSpPr>
            <a:spLocks noGrp="1"/>
          </p:cNvSpPr>
          <p:nvPr>
            <p:ph type="sldNum" sz="quarter" idx="12"/>
          </p:nvPr>
        </p:nvSpPr>
        <p:spPr>
          <a:xfrm>
            <a:off x="7086600" y="6492875"/>
            <a:ext cx="2057400" cy="365125"/>
          </a:xfrm>
        </p:spPr>
        <p:txBody>
          <a:bodyPr/>
          <a:lstStyle/>
          <a:p>
            <a:fld id="{C84F76B6-6155-42AC-B024-73025507AB5D}" type="slidenum">
              <a:rPr lang="ru-RU" smtClean="0"/>
              <a:t>10</a:t>
            </a:fld>
            <a:endParaRPr lang="ru-RU" dirty="0"/>
          </a:p>
        </p:txBody>
      </p:sp>
      <p:pic>
        <p:nvPicPr>
          <p:cNvPr id="10" name="Рисунок 9">
            <a:extLst>
              <a:ext uri="{FF2B5EF4-FFF2-40B4-BE49-F238E27FC236}">
                <a16:creationId xmlns:a16="http://schemas.microsoft.com/office/drawing/2014/main" id="{52AD29F6-67C3-94AB-4D87-93BE60E15B71}"/>
              </a:ext>
            </a:extLst>
          </p:cNvPr>
          <p:cNvPicPr>
            <a:picLocks noChangeAspect="1"/>
          </p:cNvPicPr>
          <p:nvPr/>
        </p:nvPicPr>
        <p:blipFill>
          <a:blip r:embed="rId2"/>
          <a:stretch>
            <a:fillRect/>
          </a:stretch>
        </p:blipFill>
        <p:spPr>
          <a:xfrm>
            <a:off x="2906940" y="4940685"/>
            <a:ext cx="1225990" cy="1609112"/>
          </a:xfrm>
          <a:prstGeom prst="rect">
            <a:avLst/>
          </a:prstGeom>
          <a:ln>
            <a:noFill/>
          </a:ln>
          <a:effectLst>
            <a:outerShdw blurRad="292100" dist="139700" dir="2700000" algn="tl" rotWithShape="0">
              <a:srgbClr val="333333">
                <a:alpha val="65000"/>
              </a:srgbClr>
            </a:outerShdw>
          </a:effectLst>
        </p:spPr>
      </p:pic>
      <p:pic>
        <p:nvPicPr>
          <p:cNvPr id="11" name="Рисунок 10">
            <a:extLst>
              <a:ext uri="{FF2B5EF4-FFF2-40B4-BE49-F238E27FC236}">
                <a16:creationId xmlns:a16="http://schemas.microsoft.com/office/drawing/2014/main" id="{EF5D4964-161F-4B72-5DD1-3F921C604417}"/>
              </a:ext>
            </a:extLst>
          </p:cNvPr>
          <p:cNvPicPr>
            <a:picLocks noChangeAspect="1"/>
          </p:cNvPicPr>
          <p:nvPr/>
        </p:nvPicPr>
        <p:blipFill>
          <a:blip r:embed="rId3"/>
          <a:stretch>
            <a:fillRect/>
          </a:stretch>
        </p:blipFill>
        <p:spPr>
          <a:xfrm>
            <a:off x="7278934" y="902054"/>
            <a:ext cx="1109493" cy="1436353"/>
          </a:xfrm>
          <a:prstGeom prst="rect">
            <a:avLst/>
          </a:prstGeom>
          <a:ln>
            <a:noFill/>
          </a:ln>
          <a:effectLst>
            <a:outerShdw blurRad="292100" dist="139700" dir="2700000" algn="tl" rotWithShape="0">
              <a:srgbClr val="333333">
                <a:alpha val="65000"/>
              </a:srgbClr>
            </a:outerShdw>
          </a:effectLst>
        </p:spPr>
      </p:pic>
      <p:pic>
        <p:nvPicPr>
          <p:cNvPr id="12" name="Рисунок 11">
            <a:extLst>
              <a:ext uri="{FF2B5EF4-FFF2-40B4-BE49-F238E27FC236}">
                <a16:creationId xmlns:a16="http://schemas.microsoft.com/office/drawing/2014/main" id="{DAB98EB0-D1EE-A893-5054-5C0C314C39FB}"/>
              </a:ext>
            </a:extLst>
          </p:cNvPr>
          <p:cNvPicPr>
            <a:picLocks noChangeAspect="1"/>
          </p:cNvPicPr>
          <p:nvPr/>
        </p:nvPicPr>
        <p:blipFill>
          <a:blip r:embed="rId4"/>
          <a:stretch>
            <a:fillRect/>
          </a:stretch>
        </p:blipFill>
        <p:spPr>
          <a:xfrm>
            <a:off x="4335194" y="4939508"/>
            <a:ext cx="1277638" cy="1653127"/>
          </a:xfrm>
          <a:prstGeom prst="rect">
            <a:avLst/>
          </a:prstGeom>
          <a:ln>
            <a:noFill/>
          </a:ln>
          <a:effectLst>
            <a:outerShdw blurRad="292100" dist="139700" dir="2700000" algn="tl" rotWithShape="0">
              <a:srgbClr val="333333">
                <a:alpha val="65000"/>
              </a:srgbClr>
            </a:outerShdw>
          </a:effectLst>
        </p:spPr>
      </p:pic>
      <p:pic>
        <p:nvPicPr>
          <p:cNvPr id="13" name="Рисунок 12">
            <a:extLst>
              <a:ext uri="{FF2B5EF4-FFF2-40B4-BE49-F238E27FC236}">
                <a16:creationId xmlns:a16="http://schemas.microsoft.com/office/drawing/2014/main" id="{9731F5F3-9CBA-774E-2C85-1D4D8F61D13F}"/>
              </a:ext>
            </a:extLst>
          </p:cNvPr>
          <p:cNvPicPr>
            <a:picLocks noChangeAspect="1"/>
          </p:cNvPicPr>
          <p:nvPr/>
        </p:nvPicPr>
        <p:blipFill rotWithShape="1">
          <a:blip r:embed="rId5"/>
          <a:srcRect l="-1" r="424"/>
          <a:stretch/>
        </p:blipFill>
        <p:spPr>
          <a:xfrm>
            <a:off x="6628960" y="2776268"/>
            <a:ext cx="966509" cy="1455529"/>
          </a:xfrm>
          <a:prstGeom prst="rect">
            <a:avLst/>
          </a:prstGeom>
          <a:ln>
            <a:noFill/>
          </a:ln>
          <a:effectLst>
            <a:outerShdw blurRad="292100" dist="139700" dir="2700000" algn="tl" rotWithShape="0">
              <a:srgbClr val="333333">
                <a:alpha val="65000"/>
              </a:srgbClr>
            </a:outerShdw>
          </a:effectLst>
        </p:spPr>
      </p:pic>
      <p:pic>
        <p:nvPicPr>
          <p:cNvPr id="14" name="Рисунок 13">
            <a:extLst>
              <a:ext uri="{FF2B5EF4-FFF2-40B4-BE49-F238E27FC236}">
                <a16:creationId xmlns:a16="http://schemas.microsoft.com/office/drawing/2014/main" id="{BD0084F6-C4E6-4822-F7DD-888F7EFA6301}"/>
              </a:ext>
            </a:extLst>
          </p:cNvPr>
          <p:cNvPicPr>
            <a:picLocks noChangeAspect="1"/>
          </p:cNvPicPr>
          <p:nvPr/>
        </p:nvPicPr>
        <p:blipFill rotWithShape="1">
          <a:blip r:embed="rId6"/>
          <a:srcRect l="747"/>
          <a:stretch/>
        </p:blipFill>
        <p:spPr>
          <a:xfrm>
            <a:off x="4099538" y="2795573"/>
            <a:ext cx="960957" cy="1455530"/>
          </a:xfrm>
          <a:prstGeom prst="rect">
            <a:avLst/>
          </a:prstGeom>
          <a:ln>
            <a:noFill/>
          </a:ln>
          <a:effectLst>
            <a:outerShdw blurRad="292100" dist="139700" dir="2700000" algn="tl" rotWithShape="0">
              <a:srgbClr val="333333">
                <a:alpha val="65000"/>
              </a:srgbClr>
            </a:outerShdw>
          </a:effectLst>
        </p:spPr>
      </p:pic>
      <p:pic>
        <p:nvPicPr>
          <p:cNvPr id="15" name="Рисунок 14">
            <a:extLst>
              <a:ext uri="{FF2B5EF4-FFF2-40B4-BE49-F238E27FC236}">
                <a16:creationId xmlns:a16="http://schemas.microsoft.com/office/drawing/2014/main" id="{C785C612-D6B0-B7A2-5521-462F0E20B8D1}"/>
              </a:ext>
            </a:extLst>
          </p:cNvPr>
          <p:cNvPicPr>
            <a:picLocks noChangeAspect="1"/>
          </p:cNvPicPr>
          <p:nvPr/>
        </p:nvPicPr>
        <p:blipFill>
          <a:blip r:embed="rId7"/>
          <a:stretch>
            <a:fillRect/>
          </a:stretch>
        </p:blipFill>
        <p:spPr>
          <a:xfrm>
            <a:off x="2895138" y="2799233"/>
            <a:ext cx="935619" cy="1455530"/>
          </a:xfrm>
          <a:prstGeom prst="rect">
            <a:avLst/>
          </a:prstGeom>
          <a:ln>
            <a:noFill/>
          </a:ln>
          <a:effectLst>
            <a:outerShdw blurRad="292100" dist="139700" dir="2700000" algn="tl" rotWithShape="0">
              <a:srgbClr val="333333">
                <a:alpha val="65000"/>
              </a:srgbClr>
            </a:outerShdw>
          </a:effectLst>
        </p:spPr>
      </p:pic>
      <p:pic>
        <p:nvPicPr>
          <p:cNvPr id="16" name="Рисунок 15">
            <a:extLst>
              <a:ext uri="{FF2B5EF4-FFF2-40B4-BE49-F238E27FC236}">
                <a16:creationId xmlns:a16="http://schemas.microsoft.com/office/drawing/2014/main" id="{A5009608-9B92-C566-5D7D-533D91E5C385}"/>
              </a:ext>
            </a:extLst>
          </p:cNvPr>
          <p:cNvPicPr>
            <a:picLocks noChangeAspect="1"/>
          </p:cNvPicPr>
          <p:nvPr/>
        </p:nvPicPr>
        <p:blipFill>
          <a:blip r:embed="rId8"/>
          <a:stretch>
            <a:fillRect/>
          </a:stretch>
        </p:blipFill>
        <p:spPr>
          <a:xfrm>
            <a:off x="2894190" y="878486"/>
            <a:ext cx="1113754" cy="1459921"/>
          </a:xfrm>
          <a:prstGeom prst="rect">
            <a:avLst/>
          </a:prstGeom>
          <a:ln>
            <a:noFill/>
          </a:ln>
          <a:effectLst>
            <a:outerShdw blurRad="292100" dist="139700" dir="2700000" algn="tl" rotWithShape="0">
              <a:srgbClr val="333333">
                <a:alpha val="65000"/>
              </a:srgbClr>
            </a:outerShdw>
          </a:effectLst>
        </p:spPr>
      </p:pic>
      <p:pic>
        <p:nvPicPr>
          <p:cNvPr id="17" name="Рисунок 16">
            <a:extLst>
              <a:ext uri="{FF2B5EF4-FFF2-40B4-BE49-F238E27FC236}">
                <a16:creationId xmlns:a16="http://schemas.microsoft.com/office/drawing/2014/main" id="{0DA63DFE-0E8F-E99F-3415-D52508724DB8}"/>
              </a:ext>
            </a:extLst>
          </p:cNvPr>
          <p:cNvPicPr>
            <a:picLocks noChangeAspect="1"/>
          </p:cNvPicPr>
          <p:nvPr/>
        </p:nvPicPr>
        <p:blipFill>
          <a:blip r:embed="rId9"/>
          <a:stretch>
            <a:fillRect/>
          </a:stretch>
        </p:blipFill>
        <p:spPr>
          <a:xfrm>
            <a:off x="4311697" y="883783"/>
            <a:ext cx="1113754" cy="1441598"/>
          </a:xfrm>
          <a:prstGeom prst="rect">
            <a:avLst/>
          </a:prstGeom>
          <a:ln>
            <a:noFill/>
          </a:ln>
          <a:effectLst>
            <a:outerShdw blurRad="292100" dist="139700" dir="2700000" algn="tl" rotWithShape="0">
              <a:srgbClr val="333333">
                <a:alpha val="65000"/>
              </a:srgbClr>
            </a:outerShdw>
          </a:effectLst>
        </p:spPr>
      </p:pic>
      <p:pic>
        <p:nvPicPr>
          <p:cNvPr id="18" name="Рисунок 17">
            <a:extLst>
              <a:ext uri="{FF2B5EF4-FFF2-40B4-BE49-F238E27FC236}">
                <a16:creationId xmlns:a16="http://schemas.microsoft.com/office/drawing/2014/main" id="{0687E400-5D8B-79EB-F2CB-E87A0B48D91D}"/>
              </a:ext>
            </a:extLst>
          </p:cNvPr>
          <p:cNvPicPr>
            <a:picLocks noChangeAspect="1"/>
          </p:cNvPicPr>
          <p:nvPr/>
        </p:nvPicPr>
        <p:blipFill>
          <a:blip r:embed="rId10"/>
          <a:stretch>
            <a:fillRect/>
          </a:stretch>
        </p:blipFill>
        <p:spPr>
          <a:xfrm>
            <a:off x="129814" y="2850944"/>
            <a:ext cx="1093921" cy="1421776"/>
          </a:xfrm>
          <a:prstGeom prst="rect">
            <a:avLst/>
          </a:prstGeom>
          <a:ln>
            <a:noFill/>
          </a:ln>
          <a:effectLst>
            <a:outerShdw blurRad="292100" dist="139700" dir="2700000" algn="tl" rotWithShape="0">
              <a:srgbClr val="333333">
                <a:alpha val="65000"/>
              </a:srgbClr>
            </a:outerShdw>
          </a:effectLst>
        </p:spPr>
      </p:pic>
      <p:pic>
        <p:nvPicPr>
          <p:cNvPr id="19" name="Рисунок 18">
            <a:extLst>
              <a:ext uri="{FF2B5EF4-FFF2-40B4-BE49-F238E27FC236}">
                <a16:creationId xmlns:a16="http://schemas.microsoft.com/office/drawing/2014/main" id="{5EB533FB-C834-D1E6-A060-1D9E0B9D6F7F}"/>
              </a:ext>
            </a:extLst>
          </p:cNvPr>
          <p:cNvPicPr>
            <a:picLocks noChangeAspect="1"/>
          </p:cNvPicPr>
          <p:nvPr/>
        </p:nvPicPr>
        <p:blipFill>
          <a:blip r:embed="rId11"/>
          <a:stretch>
            <a:fillRect/>
          </a:stretch>
        </p:blipFill>
        <p:spPr>
          <a:xfrm>
            <a:off x="1562673" y="4934868"/>
            <a:ext cx="1072215" cy="1609112"/>
          </a:xfrm>
          <a:prstGeom prst="rect">
            <a:avLst/>
          </a:prstGeom>
          <a:ln>
            <a:noFill/>
          </a:ln>
          <a:effectLst>
            <a:outerShdw blurRad="292100" dist="139700" dir="2700000" algn="tl" rotWithShape="0">
              <a:srgbClr val="333333">
                <a:alpha val="65000"/>
              </a:srgbClr>
            </a:outerShdw>
          </a:effectLst>
        </p:spPr>
      </p:pic>
      <p:pic>
        <p:nvPicPr>
          <p:cNvPr id="21" name="Рисунок 20">
            <a:extLst>
              <a:ext uri="{FF2B5EF4-FFF2-40B4-BE49-F238E27FC236}">
                <a16:creationId xmlns:a16="http://schemas.microsoft.com/office/drawing/2014/main" id="{63D5A58F-F64D-B131-1D06-7DEC650C4993}"/>
              </a:ext>
            </a:extLst>
          </p:cNvPr>
          <p:cNvPicPr>
            <a:picLocks noChangeAspect="1"/>
          </p:cNvPicPr>
          <p:nvPr/>
        </p:nvPicPr>
        <p:blipFill>
          <a:blip r:embed="rId12"/>
          <a:stretch>
            <a:fillRect/>
          </a:stretch>
        </p:blipFill>
        <p:spPr>
          <a:xfrm>
            <a:off x="5294882" y="2795573"/>
            <a:ext cx="1110000" cy="1455532"/>
          </a:xfrm>
          <a:prstGeom prst="rect">
            <a:avLst/>
          </a:prstGeom>
          <a:ln>
            <a:noFill/>
          </a:ln>
          <a:effectLst>
            <a:outerShdw blurRad="292100" dist="139700" dir="2700000" algn="tl" rotWithShape="0">
              <a:srgbClr val="333333">
                <a:alpha val="65000"/>
              </a:srgbClr>
            </a:outerShdw>
          </a:effectLst>
        </p:spPr>
      </p:pic>
      <p:pic>
        <p:nvPicPr>
          <p:cNvPr id="22" name="Рисунок 21">
            <a:extLst>
              <a:ext uri="{FF2B5EF4-FFF2-40B4-BE49-F238E27FC236}">
                <a16:creationId xmlns:a16="http://schemas.microsoft.com/office/drawing/2014/main" id="{C521ADFF-682D-751D-41ED-E2BB943B4A8B}"/>
              </a:ext>
            </a:extLst>
          </p:cNvPr>
          <p:cNvPicPr>
            <a:picLocks noChangeAspect="1"/>
          </p:cNvPicPr>
          <p:nvPr/>
        </p:nvPicPr>
        <p:blipFill>
          <a:blip r:embed="rId13"/>
          <a:stretch>
            <a:fillRect/>
          </a:stretch>
        </p:blipFill>
        <p:spPr>
          <a:xfrm>
            <a:off x="1458123" y="2795573"/>
            <a:ext cx="1126484" cy="1477146"/>
          </a:xfrm>
          <a:prstGeom prst="rect">
            <a:avLst/>
          </a:prstGeom>
          <a:ln>
            <a:noFill/>
          </a:ln>
          <a:effectLst>
            <a:outerShdw blurRad="292100" dist="139700" dir="2700000" algn="tl" rotWithShape="0">
              <a:srgbClr val="333333">
                <a:alpha val="65000"/>
              </a:srgbClr>
            </a:outerShdw>
          </a:effectLst>
        </p:spPr>
      </p:pic>
      <p:pic>
        <p:nvPicPr>
          <p:cNvPr id="23" name="Рисунок 22">
            <a:extLst>
              <a:ext uri="{FF2B5EF4-FFF2-40B4-BE49-F238E27FC236}">
                <a16:creationId xmlns:a16="http://schemas.microsoft.com/office/drawing/2014/main" id="{955BE0C8-24F7-9973-336F-5A0AADA6628F}"/>
              </a:ext>
            </a:extLst>
          </p:cNvPr>
          <p:cNvPicPr>
            <a:picLocks noChangeAspect="1"/>
          </p:cNvPicPr>
          <p:nvPr/>
        </p:nvPicPr>
        <p:blipFill>
          <a:blip r:embed="rId14"/>
          <a:stretch>
            <a:fillRect/>
          </a:stretch>
        </p:blipFill>
        <p:spPr>
          <a:xfrm>
            <a:off x="129814" y="895410"/>
            <a:ext cx="984093" cy="1478396"/>
          </a:xfrm>
          <a:prstGeom prst="rect">
            <a:avLst/>
          </a:prstGeom>
          <a:ln>
            <a:noFill/>
          </a:ln>
          <a:effectLst>
            <a:outerShdw blurRad="292100" dist="139700" dir="2700000" algn="tl" rotWithShape="0">
              <a:srgbClr val="333333">
                <a:alpha val="65000"/>
              </a:srgbClr>
            </a:outerShdw>
          </a:effectLst>
        </p:spPr>
      </p:pic>
      <p:pic>
        <p:nvPicPr>
          <p:cNvPr id="24" name="Рисунок 23">
            <a:extLst>
              <a:ext uri="{FF2B5EF4-FFF2-40B4-BE49-F238E27FC236}">
                <a16:creationId xmlns:a16="http://schemas.microsoft.com/office/drawing/2014/main" id="{C9044610-113D-EBBE-0CB7-0BF3802CD88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38107" y="892870"/>
            <a:ext cx="1166516" cy="1456399"/>
          </a:xfrm>
          <a:prstGeom prst="rect">
            <a:avLst/>
          </a:prstGeom>
          <a:ln>
            <a:noFill/>
          </a:ln>
          <a:effectLst>
            <a:outerShdw blurRad="292100" dist="139700" dir="2700000" algn="tl" rotWithShape="0">
              <a:srgbClr val="333333">
                <a:alpha val="65000"/>
              </a:srgbClr>
            </a:outerShdw>
          </a:effectLst>
        </p:spPr>
      </p:pic>
      <p:pic>
        <p:nvPicPr>
          <p:cNvPr id="25" name="Рисунок 24">
            <a:extLst>
              <a:ext uri="{FF2B5EF4-FFF2-40B4-BE49-F238E27FC236}">
                <a16:creationId xmlns:a16="http://schemas.microsoft.com/office/drawing/2014/main" id="{B088F344-314C-7D3A-E993-06844584DDA8}"/>
              </a:ext>
            </a:extLst>
          </p:cNvPr>
          <p:cNvPicPr>
            <a:picLocks noChangeAspect="1"/>
          </p:cNvPicPr>
          <p:nvPr/>
        </p:nvPicPr>
        <p:blipFill>
          <a:blip r:embed="rId16"/>
          <a:stretch>
            <a:fillRect/>
          </a:stretch>
        </p:blipFill>
        <p:spPr>
          <a:xfrm>
            <a:off x="5820239" y="886372"/>
            <a:ext cx="1079871" cy="1416030"/>
          </a:xfrm>
          <a:prstGeom prst="rect">
            <a:avLst/>
          </a:prstGeom>
          <a:ln>
            <a:noFill/>
          </a:ln>
          <a:effectLst>
            <a:outerShdw blurRad="292100" dist="139700" dir="2700000" algn="tl" rotWithShape="0">
              <a:srgbClr val="333333">
                <a:alpha val="65000"/>
              </a:srgbClr>
            </a:outerShdw>
          </a:effectLst>
        </p:spPr>
      </p:pic>
      <p:pic>
        <p:nvPicPr>
          <p:cNvPr id="26" name="Рисунок 25">
            <a:extLst>
              <a:ext uri="{FF2B5EF4-FFF2-40B4-BE49-F238E27FC236}">
                <a16:creationId xmlns:a16="http://schemas.microsoft.com/office/drawing/2014/main" id="{786748A9-4FE8-0389-2CD8-7C3D28C00E74}"/>
              </a:ext>
            </a:extLst>
          </p:cNvPr>
          <p:cNvPicPr>
            <a:picLocks noChangeAspect="1"/>
          </p:cNvPicPr>
          <p:nvPr/>
        </p:nvPicPr>
        <p:blipFill>
          <a:blip r:embed="rId17"/>
          <a:stretch>
            <a:fillRect/>
          </a:stretch>
        </p:blipFill>
        <p:spPr>
          <a:xfrm>
            <a:off x="7803024" y="2782853"/>
            <a:ext cx="1096171" cy="1448944"/>
          </a:xfrm>
          <a:prstGeom prst="rect">
            <a:avLst/>
          </a:prstGeom>
          <a:ln>
            <a:noFill/>
          </a:ln>
          <a:effectLst>
            <a:outerShdw blurRad="292100" dist="139700" dir="2700000" algn="tl" rotWithShape="0">
              <a:srgbClr val="333333">
                <a:alpha val="65000"/>
              </a:srgbClr>
            </a:outerShdw>
          </a:effectLst>
        </p:spPr>
      </p:pic>
      <p:pic>
        <p:nvPicPr>
          <p:cNvPr id="27" name="Рисунок 26">
            <a:extLst>
              <a:ext uri="{FF2B5EF4-FFF2-40B4-BE49-F238E27FC236}">
                <a16:creationId xmlns:a16="http://schemas.microsoft.com/office/drawing/2014/main" id="{23064C6D-0D7F-9D8D-4BC1-B60F1E277A6D}"/>
              </a:ext>
            </a:extLst>
          </p:cNvPr>
          <p:cNvPicPr>
            <a:picLocks noChangeAspect="1"/>
          </p:cNvPicPr>
          <p:nvPr/>
        </p:nvPicPr>
        <p:blipFill rotWithShape="1">
          <a:blip r:embed="rId18"/>
          <a:srcRect l="11442" t="2201" r="12060" b="2638"/>
          <a:stretch/>
        </p:blipFill>
        <p:spPr>
          <a:xfrm>
            <a:off x="7461815" y="4943578"/>
            <a:ext cx="1034342" cy="1653128"/>
          </a:xfrm>
          <a:prstGeom prst="rect">
            <a:avLst/>
          </a:prstGeom>
          <a:ln>
            <a:noFill/>
          </a:ln>
          <a:effectLst>
            <a:outerShdw blurRad="292100" dist="139700" dir="2700000" algn="tl" rotWithShape="0">
              <a:srgbClr val="333333">
                <a:alpha val="65000"/>
              </a:srgbClr>
            </a:outerShdw>
          </a:effectLst>
        </p:spPr>
      </p:pic>
      <p:pic>
        <p:nvPicPr>
          <p:cNvPr id="28" name="Рисунок 27">
            <a:extLst>
              <a:ext uri="{FF2B5EF4-FFF2-40B4-BE49-F238E27FC236}">
                <a16:creationId xmlns:a16="http://schemas.microsoft.com/office/drawing/2014/main" id="{30C66CE1-F6FC-8329-F85A-8BC527187B11}"/>
              </a:ext>
            </a:extLst>
          </p:cNvPr>
          <p:cNvPicPr>
            <a:picLocks noChangeAspect="1"/>
          </p:cNvPicPr>
          <p:nvPr/>
        </p:nvPicPr>
        <p:blipFill>
          <a:blip r:embed="rId19"/>
          <a:stretch>
            <a:fillRect/>
          </a:stretch>
        </p:blipFill>
        <p:spPr>
          <a:xfrm>
            <a:off x="248223" y="4939509"/>
            <a:ext cx="1027078" cy="1547212"/>
          </a:xfrm>
          <a:prstGeom prst="rect">
            <a:avLst/>
          </a:prstGeom>
          <a:ln>
            <a:noFill/>
          </a:ln>
          <a:effectLst>
            <a:outerShdw blurRad="292100" dist="139700" dir="2700000" algn="tl" rotWithShape="0">
              <a:srgbClr val="333333">
                <a:alpha val="65000"/>
              </a:srgbClr>
            </a:outerShdw>
          </a:effectLst>
        </p:spPr>
      </p:pic>
      <p:pic>
        <p:nvPicPr>
          <p:cNvPr id="30" name="Рисунок 29">
            <a:extLst>
              <a:ext uri="{FF2B5EF4-FFF2-40B4-BE49-F238E27FC236}">
                <a16:creationId xmlns:a16="http://schemas.microsoft.com/office/drawing/2014/main" id="{64161479-266A-F1B5-B953-596C2284D20B}"/>
              </a:ext>
            </a:extLst>
          </p:cNvPr>
          <p:cNvPicPr>
            <a:picLocks noChangeAspect="1"/>
          </p:cNvPicPr>
          <p:nvPr/>
        </p:nvPicPr>
        <p:blipFill>
          <a:blip r:embed="rId20"/>
          <a:stretch>
            <a:fillRect/>
          </a:stretch>
        </p:blipFill>
        <p:spPr>
          <a:xfrm>
            <a:off x="5896777" y="4939508"/>
            <a:ext cx="1277665" cy="1653127"/>
          </a:xfrm>
          <a:prstGeom prst="rect">
            <a:avLst/>
          </a:prstGeom>
          <a:ln>
            <a:noFill/>
          </a:ln>
          <a:effectLst>
            <a:outerShdw blurRad="292100" dist="139700" dir="2700000" algn="tl" rotWithShape="0">
              <a:srgbClr val="333333">
                <a:alpha val="65000"/>
              </a:srgbClr>
            </a:outerShdw>
          </a:effectLst>
        </p:spPr>
      </p:pic>
      <p:sp>
        <p:nvSpPr>
          <p:cNvPr id="31" name="TextBox 30">
            <a:extLst>
              <a:ext uri="{FF2B5EF4-FFF2-40B4-BE49-F238E27FC236}">
                <a16:creationId xmlns:a16="http://schemas.microsoft.com/office/drawing/2014/main" id="{96D2441C-53B2-CF0B-2F5C-D234D2B0419F}"/>
              </a:ext>
            </a:extLst>
          </p:cNvPr>
          <p:cNvSpPr txBox="1"/>
          <p:nvPr/>
        </p:nvSpPr>
        <p:spPr>
          <a:xfrm>
            <a:off x="7664884" y="4573617"/>
            <a:ext cx="831273" cy="369332"/>
          </a:xfrm>
          <a:prstGeom prst="rect">
            <a:avLst/>
          </a:prstGeom>
          <a:noFill/>
        </p:spPr>
        <p:txBody>
          <a:bodyPr wrap="square" rtlCol="0">
            <a:spAutoFit/>
          </a:bodyPr>
          <a:lstStyle/>
          <a:p>
            <a:r>
              <a:rPr lang="en-US" dirty="0"/>
              <a:t>2003</a:t>
            </a:r>
            <a:endParaRPr lang="ru-RU" dirty="0"/>
          </a:p>
        </p:txBody>
      </p:sp>
      <p:sp>
        <p:nvSpPr>
          <p:cNvPr id="32" name="TextBox 31">
            <a:extLst>
              <a:ext uri="{FF2B5EF4-FFF2-40B4-BE49-F238E27FC236}">
                <a16:creationId xmlns:a16="http://schemas.microsoft.com/office/drawing/2014/main" id="{6DEC8C11-083A-9E22-D9AE-75E99BDA4603}"/>
              </a:ext>
            </a:extLst>
          </p:cNvPr>
          <p:cNvSpPr txBox="1"/>
          <p:nvPr/>
        </p:nvSpPr>
        <p:spPr>
          <a:xfrm>
            <a:off x="5974960" y="546847"/>
            <a:ext cx="770431" cy="369332"/>
          </a:xfrm>
          <a:prstGeom prst="rect">
            <a:avLst/>
          </a:prstGeom>
          <a:noFill/>
        </p:spPr>
        <p:txBody>
          <a:bodyPr wrap="square" rtlCol="0">
            <a:spAutoFit/>
          </a:bodyPr>
          <a:lstStyle/>
          <a:p>
            <a:r>
              <a:rPr lang="en-US" dirty="0"/>
              <a:t>2022</a:t>
            </a:r>
            <a:endParaRPr lang="ru-RU" dirty="0"/>
          </a:p>
        </p:txBody>
      </p:sp>
      <p:sp>
        <p:nvSpPr>
          <p:cNvPr id="33" name="TextBox 32">
            <a:extLst>
              <a:ext uri="{FF2B5EF4-FFF2-40B4-BE49-F238E27FC236}">
                <a16:creationId xmlns:a16="http://schemas.microsoft.com/office/drawing/2014/main" id="{3C0C2126-A360-6734-8643-26209B40DD42}"/>
              </a:ext>
            </a:extLst>
          </p:cNvPr>
          <p:cNvSpPr txBox="1"/>
          <p:nvPr/>
        </p:nvSpPr>
        <p:spPr>
          <a:xfrm>
            <a:off x="7975763" y="2358115"/>
            <a:ext cx="825328" cy="369332"/>
          </a:xfrm>
          <a:prstGeom prst="rect">
            <a:avLst/>
          </a:prstGeom>
          <a:noFill/>
        </p:spPr>
        <p:txBody>
          <a:bodyPr wrap="square" rtlCol="0">
            <a:spAutoFit/>
          </a:bodyPr>
          <a:lstStyle/>
          <a:p>
            <a:r>
              <a:rPr lang="en-US" dirty="0"/>
              <a:t>2016</a:t>
            </a:r>
            <a:endParaRPr lang="ru-RU" dirty="0"/>
          </a:p>
        </p:txBody>
      </p:sp>
      <p:sp>
        <p:nvSpPr>
          <p:cNvPr id="34" name="TextBox 33">
            <a:extLst>
              <a:ext uri="{FF2B5EF4-FFF2-40B4-BE49-F238E27FC236}">
                <a16:creationId xmlns:a16="http://schemas.microsoft.com/office/drawing/2014/main" id="{A467D4B2-154A-97D0-8E2E-AEAE2947DA52}"/>
              </a:ext>
            </a:extLst>
          </p:cNvPr>
          <p:cNvSpPr txBox="1"/>
          <p:nvPr/>
        </p:nvSpPr>
        <p:spPr>
          <a:xfrm>
            <a:off x="276249" y="526078"/>
            <a:ext cx="859477" cy="369332"/>
          </a:xfrm>
          <a:prstGeom prst="rect">
            <a:avLst/>
          </a:prstGeom>
          <a:noFill/>
        </p:spPr>
        <p:txBody>
          <a:bodyPr wrap="square" rtlCol="0">
            <a:spAutoFit/>
          </a:bodyPr>
          <a:lstStyle/>
          <a:p>
            <a:r>
              <a:rPr lang="en-US" dirty="0"/>
              <a:t>2022</a:t>
            </a:r>
          </a:p>
        </p:txBody>
      </p:sp>
      <p:sp>
        <p:nvSpPr>
          <p:cNvPr id="35" name="TextBox 34">
            <a:extLst>
              <a:ext uri="{FF2B5EF4-FFF2-40B4-BE49-F238E27FC236}">
                <a16:creationId xmlns:a16="http://schemas.microsoft.com/office/drawing/2014/main" id="{F21D4F0C-5589-B52B-C6BC-B654DA51E394}"/>
              </a:ext>
            </a:extLst>
          </p:cNvPr>
          <p:cNvSpPr txBox="1"/>
          <p:nvPr/>
        </p:nvSpPr>
        <p:spPr>
          <a:xfrm>
            <a:off x="276249" y="2410378"/>
            <a:ext cx="898469" cy="369332"/>
          </a:xfrm>
          <a:prstGeom prst="rect">
            <a:avLst/>
          </a:prstGeom>
          <a:noFill/>
        </p:spPr>
        <p:txBody>
          <a:bodyPr wrap="square" rtlCol="0">
            <a:spAutoFit/>
          </a:bodyPr>
          <a:lstStyle/>
          <a:p>
            <a:r>
              <a:rPr lang="en-US" dirty="0"/>
              <a:t>2021</a:t>
            </a:r>
            <a:endParaRPr lang="ru-RU" dirty="0"/>
          </a:p>
        </p:txBody>
      </p:sp>
      <p:sp>
        <p:nvSpPr>
          <p:cNvPr id="36" name="TextBox 35">
            <a:extLst>
              <a:ext uri="{FF2B5EF4-FFF2-40B4-BE49-F238E27FC236}">
                <a16:creationId xmlns:a16="http://schemas.microsoft.com/office/drawing/2014/main" id="{CA8A4334-5F8A-1C95-FFD1-C58931F25030}"/>
              </a:ext>
            </a:extLst>
          </p:cNvPr>
          <p:cNvSpPr txBox="1"/>
          <p:nvPr/>
        </p:nvSpPr>
        <p:spPr>
          <a:xfrm>
            <a:off x="1699865" y="2420160"/>
            <a:ext cx="831273" cy="369332"/>
          </a:xfrm>
          <a:prstGeom prst="rect">
            <a:avLst/>
          </a:prstGeom>
          <a:noFill/>
        </p:spPr>
        <p:txBody>
          <a:bodyPr wrap="square" rtlCol="0">
            <a:spAutoFit/>
          </a:bodyPr>
          <a:lstStyle/>
          <a:p>
            <a:r>
              <a:rPr lang="en-US" dirty="0"/>
              <a:t>2020</a:t>
            </a:r>
            <a:endParaRPr lang="ru-RU" dirty="0"/>
          </a:p>
        </p:txBody>
      </p:sp>
      <p:sp>
        <p:nvSpPr>
          <p:cNvPr id="37" name="TextBox 36">
            <a:extLst>
              <a:ext uri="{FF2B5EF4-FFF2-40B4-BE49-F238E27FC236}">
                <a16:creationId xmlns:a16="http://schemas.microsoft.com/office/drawing/2014/main" id="{FF023D5C-A617-2D99-74C0-7B9698848EA5}"/>
              </a:ext>
            </a:extLst>
          </p:cNvPr>
          <p:cNvSpPr txBox="1"/>
          <p:nvPr/>
        </p:nvSpPr>
        <p:spPr>
          <a:xfrm>
            <a:off x="1713292" y="532722"/>
            <a:ext cx="770975" cy="369332"/>
          </a:xfrm>
          <a:prstGeom prst="rect">
            <a:avLst/>
          </a:prstGeom>
          <a:noFill/>
        </p:spPr>
        <p:txBody>
          <a:bodyPr wrap="square" rtlCol="0">
            <a:spAutoFit/>
          </a:bodyPr>
          <a:lstStyle/>
          <a:p>
            <a:r>
              <a:rPr lang="en-US" dirty="0"/>
              <a:t>2022</a:t>
            </a:r>
            <a:endParaRPr lang="ru-RU" dirty="0"/>
          </a:p>
        </p:txBody>
      </p:sp>
      <p:sp>
        <p:nvSpPr>
          <p:cNvPr id="38" name="TextBox 37">
            <a:extLst>
              <a:ext uri="{FF2B5EF4-FFF2-40B4-BE49-F238E27FC236}">
                <a16:creationId xmlns:a16="http://schemas.microsoft.com/office/drawing/2014/main" id="{74F0A17D-C41C-1383-8B9A-731DC4BFEABC}"/>
              </a:ext>
            </a:extLst>
          </p:cNvPr>
          <p:cNvSpPr txBox="1"/>
          <p:nvPr/>
        </p:nvSpPr>
        <p:spPr>
          <a:xfrm>
            <a:off x="2919695" y="2410378"/>
            <a:ext cx="796127" cy="369332"/>
          </a:xfrm>
          <a:prstGeom prst="rect">
            <a:avLst/>
          </a:prstGeom>
          <a:noFill/>
        </p:spPr>
        <p:txBody>
          <a:bodyPr wrap="square" rtlCol="0">
            <a:spAutoFit/>
          </a:bodyPr>
          <a:lstStyle/>
          <a:p>
            <a:r>
              <a:rPr lang="en-US" dirty="0"/>
              <a:t>2020</a:t>
            </a:r>
            <a:endParaRPr lang="ru-RU" dirty="0"/>
          </a:p>
        </p:txBody>
      </p:sp>
      <p:sp>
        <p:nvSpPr>
          <p:cNvPr id="39" name="TextBox 38">
            <a:extLst>
              <a:ext uri="{FF2B5EF4-FFF2-40B4-BE49-F238E27FC236}">
                <a16:creationId xmlns:a16="http://schemas.microsoft.com/office/drawing/2014/main" id="{04AEE8ED-CC53-F842-3BB2-06E00092D982}"/>
              </a:ext>
            </a:extLst>
          </p:cNvPr>
          <p:cNvSpPr txBox="1"/>
          <p:nvPr/>
        </p:nvSpPr>
        <p:spPr>
          <a:xfrm>
            <a:off x="6747049" y="2367520"/>
            <a:ext cx="841389" cy="369332"/>
          </a:xfrm>
          <a:prstGeom prst="rect">
            <a:avLst/>
          </a:prstGeom>
          <a:noFill/>
        </p:spPr>
        <p:txBody>
          <a:bodyPr wrap="square" rtlCol="0">
            <a:spAutoFit/>
          </a:bodyPr>
          <a:lstStyle/>
          <a:p>
            <a:r>
              <a:rPr lang="en-US" dirty="0"/>
              <a:t>2017</a:t>
            </a:r>
            <a:endParaRPr lang="ru-RU" dirty="0"/>
          </a:p>
        </p:txBody>
      </p:sp>
      <p:sp>
        <p:nvSpPr>
          <p:cNvPr id="40" name="TextBox 39">
            <a:extLst>
              <a:ext uri="{FF2B5EF4-FFF2-40B4-BE49-F238E27FC236}">
                <a16:creationId xmlns:a16="http://schemas.microsoft.com/office/drawing/2014/main" id="{22AE4F74-9230-2624-21F4-737AF7760026}"/>
              </a:ext>
            </a:extLst>
          </p:cNvPr>
          <p:cNvSpPr txBox="1"/>
          <p:nvPr/>
        </p:nvSpPr>
        <p:spPr>
          <a:xfrm>
            <a:off x="4147919" y="2419847"/>
            <a:ext cx="807704" cy="369332"/>
          </a:xfrm>
          <a:prstGeom prst="rect">
            <a:avLst/>
          </a:prstGeom>
          <a:noFill/>
        </p:spPr>
        <p:txBody>
          <a:bodyPr wrap="square" rtlCol="0">
            <a:spAutoFit/>
          </a:bodyPr>
          <a:lstStyle/>
          <a:p>
            <a:r>
              <a:rPr lang="en-US" dirty="0"/>
              <a:t>2019</a:t>
            </a:r>
            <a:endParaRPr lang="ru-RU" dirty="0"/>
          </a:p>
        </p:txBody>
      </p:sp>
      <p:sp>
        <p:nvSpPr>
          <p:cNvPr id="41" name="TextBox 40">
            <a:extLst>
              <a:ext uri="{FF2B5EF4-FFF2-40B4-BE49-F238E27FC236}">
                <a16:creationId xmlns:a16="http://schemas.microsoft.com/office/drawing/2014/main" id="{6BC589FD-9BF8-86C6-22C4-372D038A8532}"/>
              </a:ext>
            </a:extLst>
          </p:cNvPr>
          <p:cNvSpPr txBox="1"/>
          <p:nvPr/>
        </p:nvSpPr>
        <p:spPr>
          <a:xfrm>
            <a:off x="4719286" y="4565536"/>
            <a:ext cx="796127" cy="369332"/>
          </a:xfrm>
          <a:prstGeom prst="rect">
            <a:avLst/>
          </a:prstGeom>
          <a:noFill/>
        </p:spPr>
        <p:txBody>
          <a:bodyPr wrap="square" rtlCol="0">
            <a:spAutoFit/>
          </a:bodyPr>
          <a:lstStyle/>
          <a:p>
            <a:r>
              <a:rPr lang="en-US" dirty="0"/>
              <a:t>2011</a:t>
            </a:r>
            <a:endParaRPr lang="ru-RU" dirty="0"/>
          </a:p>
        </p:txBody>
      </p:sp>
      <p:sp>
        <p:nvSpPr>
          <p:cNvPr id="42" name="TextBox 41">
            <a:extLst>
              <a:ext uri="{FF2B5EF4-FFF2-40B4-BE49-F238E27FC236}">
                <a16:creationId xmlns:a16="http://schemas.microsoft.com/office/drawing/2014/main" id="{C3CFCC75-980A-5F20-0504-D7B89F4576C5}"/>
              </a:ext>
            </a:extLst>
          </p:cNvPr>
          <p:cNvSpPr txBox="1"/>
          <p:nvPr/>
        </p:nvSpPr>
        <p:spPr>
          <a:xfrm>
            <a:off x="5507339" y="2410378"/>
            <a:ext cx="770975" cy="369332"/>
          </a:xfrm>
          <a:prstGeom prst="rect">
            <a:avLst/>
          </a:prstGeom>
          <a:noFill/>
        </p:spPr>
        <p:txBody>
          <a:bodyPr wrap="square" rtlCol="0">
            <a:spAutoFit/>
          </a:bodyPr>
          <a:lstStyle/>
          <a:p>
            <a:r>
              <a:rPr lang="en-US" dirty="0"/>
              <a:t>2017</a:t>
            </a:r>
            <a:endParaRPr lang="ru-RU" dirty="0"/>
          </a:p>
        </p:txBody>
      </p:sp>
      <p:sp>
        <p:nvSpPr>
          <p:cNvPr id="43" name="TextBox 42">
            <a:extLst>
              <a:ext uri="{FF2B5EF4-FFF2-40B4-BE49-F238E27FC236}">
                <a16:creationId xmlns:a16="http://schemas.microsoft.com/office/drawing/2014/main" id="{C6C9E384-8D0A-FB4C-9003-3DF564188932}"/>
              </a:ext>
            </a:extLst>
          </p:cNvPr>
          <p:cNvSpPr txBox="1"/>
          <p:nvPr/>
        </p:nvSpPr>
        <p:spPr>
          <a:xfrm>
            <a:off x="4594246" y="546847"/>
            <a:ext cx="713817" cy="369332"/>
          </a:xfrm>
          <a:prstGeom prst="rect">
            <a:avLst/>
          </a:prstGeom>
          <a:noFill/>
        </p:spPr>
        <p:txBody>
          <a:bodyPr wrap="square" rtlCol="0">
            <a:spAutoFit/>
          </a:bodyPr>
          <a:lstStyle/>
          <a:p>
            <a:r>
              <a:rPr lang="en-US" dirty="0"/>
              <a:t>2022</a:t>
            </a:r>
            <a:endParaRPr lang="ru-RU" dirty="0"/>
          </a:p>
        </p:txBody>
      </p:sp>
      <p:sp>
        <p:nvSpPr>
          <p:cNvPr id="44" name="TextBox 43">
            <a:extLst>
              <a:ext uri="{FF2B5EF4-FFF2-40B4-BE49-F238E27FC236}">
                <a16:creationId xmlns:a16="http://schemas.microsoft.com/office/drawing/2014/main" id="{46AE279D-77D3-4260-788B-7A81DB1C1983}"/>
              </a:ext>
            </a:extLst>
          </p:cNvPr>
          <p:cNvSpPr txBox="1"/>
          <p:nvPr/>
        </p:nvSpPr>
        <p:spPr>
          <a:xfrm>
            <a:off x="1855635" y="4559455"/>
            <a:ext cx="915279" cy="369332"/>
          </a:xfrm>
          <a:prstGeom prst="rect">
            <a:avLst/>
          </a:prstGeom>
          <a:noFill/>
        </p:spPr>
        <p:txBody>
          <a:bodyPr wrap="square" rtlCol="0">
            <a:spAutoFit/>
          </a:bodyPr>
          <a:lstStyle/>
          <a:p>
            <a:r>
              <a:rPr lang="en-US" dirty="0"/>
              <a:t>2014</a:t>
            </a:r>
            <a:endParaRPr lang="ru-RU" dirty="0"/>
          </a:p>
        </p:txBody>
      </p:sp>
      <p:sp>
        <p:nvSpPr>
          <p:cNvPr id="45" name="TextBox 44">
            <a:extLst>
              <a:ext uri="{FF2B5EF4-FFF2-40B4-BE49-F238E27FC236}">
                <a16:creationId xmlns:a16="http://schemas.microsoft.com/office/drawing/2014/main" id="{C554AF19-6462-CE20-287D-43E8DE896FAE}"/>
              </a:ext>
            </a:extLst>
          </p:cNvPr>
          <p:cNvSpPr txBox="1"/>
          <p:nvPr/>
        </p:nvSpPr>
        <p:spPr>
          <a:xfrm>
            <a:off x="3221742" y="546847"/>
            <a:ext cx="822679" cy="369332"/>
          </a:xfrm>
          <a:prstGeom prst="rect">
            <a:avLst/>
          </a:prstGeom>
          <a:noFill/>
        </p:spPr>
        <p:txBody>
          <a:bodyPr wrap="square" rtlCol="0">
            <a:spAutoFit/>
          </a:bodyPr>
          <a:lstStyle/>
          <a:p>
            <a:r>
              <a:rPr lang="en-US" dirty="0"/>
              <a:t>2022</a:t>
            </a:r>
            <a:endParaRPr lang="ru-RU" dirty="0"/>
          </a:p>
        </p:txBody>
      </p:sp>
      <p:sp>
        <p:nvSpPr>
          <p:cNvPr id="46" name="TextBox 45">
            <a:extLst>
              <a:ext uri="{FF2B5EF4-FFF2-40B4-BE49-F238E27FC236}">
                <a16:creationId xmlns:a16="http://schemas.microsoft.com/office/drawing/2014/main" id="{B5140055-1C56-29FD-76FE-4CA6098B0AEF}"/>
              </a:ext>
            </a:extLst>
          </p:cNvPr>
          <p:cNvSpPr txBox="1"/>
          <p:nvPr/>
        </p:nvSpPr>
        <p:spPr>
          <a:xfrm>
            <a:off x="7497362" y="525683"/>
            <a:ext cx="981496" cy="369332"/>
          </a:xfrm>
          <a:prstGeom prst="rect">
            <a:avLst/>
          </a:prstGeom>
          <a:noFill/>
        </p:spPr>
        <p:txBody>
          <a:bodyPr wrap="square" rtlCol="0">
            <a:spAutoFit/>
          </a:bodyPr>
          <a:lstStyle/>
          <a:p>
            <a:r>
              <a:rPr lang="en-US" dirty="0"/>
              <a:t>2021</a:t>
            </a:r>
            <a:endParaRPr lang="ru-RU" dirty="0"/>
          </a:p>
        </p:txBody>
      </p:sp>
      <p:sp>
        <p:nvSpPr>
          <p:cNvPr id="47" name="TextBox 46">
            <a:extLst>
              <a:ext uri="{FF2B5EF4-FFF2-40B4-BE49-F238E27FC236}">
                <a16:creationId xmlns:a16="http://schemas.microsoft.com/office/drawing/2014/main" id="{62B8E47E-49EA-3937-220F-D2F1B114404B}"/>
              </a:ext>
            </a:extLst>
          </p:cNvPr>
          <p:cNvSpPr txBox="1"/>
          <p:nvPr/>
        </p:nvSpPr>
        <p:spPr>
          <a:xfrm>
            <a:off x="438780" y="4559455"/>
            <a:ext cx="915279" cy="369332"/>
          </a:xfrm>
          <a:prstGeom prst="rect">
            <a:avLst/>
          </a:prstGeom>
          <a:noFill/>
        </p:spPr>
        <p:txBody>
          <a:bodyPr wrap="square" rtlCol="0">
            <a:spAutoFit/>
          </a:bodyPr>
          <a:lstStyle/>
          <a:p>
            <a:r>
              <a:rPr lang="en-US" dirty="0"/>
              <a:t>2015</a:t>
            </a:r>
            <a:endParaRPr lang="ru-RU" dirty="0"/>
          </a:p>
        </p:txBody>
      </p:sp>
      <p:sp>
        <p:nvSpPr>
          <p:cNvPr id="48" name="TextBox 47">
            <a:extLst>
              <a:ext uri="{FF2B5EF4-FFF2-40B4-BE49-F238E27FC236}">
                <a16:creationId xmlns:a16="http://schemas.microsoft.com/office/drawing/2014/main" id="{AEFB8771-F299-9DFF-D452-132C7FF2260A}"/>
              </a:ext>
            </a:extLst>
          </p:cNvPr>
          <p:cNvSpPr txBox="1"/>
          <p:nvPr/>
        </p:nvSpPr>
        <p:spPr>
          <a:xfrm>
            <a:off x="6309070" y="4573617"/>
            <a:ext cx="1034931" cy="369332"/>
          </a:xfrm>
          <a:prstGeom prst="rect">
            <a:avLst/>
          </a:prstGeom>
          <a:noFill/>
        </p:spPr>
        <p:txBody>
          <a:bodyPr wrap="square" rtlCol="0">
            <a:spAutoFit/>
          </a:bodyPr>
          <a:lstStyle/>
          <a:p>
            <a:r>
              <a:rPr lang="en-US" dirty="0"/>
              <a:t>2009</a:t>
            </a:r>
            <a:endParaRPr lang="ru-RU" dirty="0"/>
          </a:p>
        </p:txBody>
      </p:sp>
      <p:sp>
        <p:nvSpPr>
          <p:cNvPr id="49" name="TextBox 48">
            <a:extLst>
              <a:ext uri="{FF2B5EF4-FFF2-40B4-BE49-F238E27FC236}">
                <a16:creationId xmlns:a16="http://schemas.microsoft.com/office/drawing/2014/main" id="{F60F6781-FAB5-29FA-CC07-CD6CA31C61B5}"/>
              </a:ext>
            </a:extLst>
          </p:cNvPr>
          <p:cNvSpPr txBox="1"/>
          <p:nvPr/>
        </p:nvSpPr>
        <p:spPr>
          <a:xfrm>
            <a:off x="3236214" y="4573617"/>
            <a:ext cx="981496" cy="369332"/>
          </a:xfrm>
          <a:prstGeom prst="rect">
            <a:avLst/>
          </a:prstGeom>
          <a:noFill/>
        </p:spPr>
        <p:txBody>
          <a:bodyPr wrap="square" rtlCol="0">
            <a:spAutoFit/>
          </a:bodyPr>
          <a:lstStyle/>
          <a:p>
            <a:r>
              <a:rPr lang="en-US" dirty="0"/>
              <a:t>2011</a:t>
            </a:r>
            <a:endParaRPr lang="ru-RU" dirty="0"/>
          </a:p>
        </p:txBody>
      </p:sp>
      <p:sp>
        <p:nvSpPr>
          <p:cNvPr id="51" name="Заголовок 5">
            <a:extLst>
              <a:ext uri="{FF2B5EF4-FFF2-40B4-BE49-F238E27FC236}">
                <a16:creationId xmlns:a16="http://schemas.microsoft.com/office/drawing/2014/main" id="{C0C1C46F-D772-66C4-A75A-3361B1E2EC2D}"/>
              </a:ext>
            </a:extLst>
          </p:cNvPr>
          <p:cNvSpPr>
            <a:spLocks noGrp="1"/>
          </p:cNvSpPr>
          <p:nvPr>
            <p:ph type="title"/>
          </p:nvPr>
        </p:nvSpPr>
        <p:spPr>
          <a:xfrm>
            <a:off x="8016" y="0"/>
            <a:ext cx="9143999" cy="634116"/>
          </a:xfrm>
        </p:spPr>
        <p:txBody>
          <a:bodyPr>
            <a:noAutofit/>
          </a:bodyPr>
          <a:lstStyle/>
          <a:p>
            <a:r>
              <a:rPr lang="en-US" sz="2400" b="1" dirty="0">
                <a:latin typeface="+mn-lt"/>
              </a:rPr>
              <a:t>Literature in the </a:t>
            </a:r>
            <a:r>
              <a:rPr lang="ru-RU" sz="2400" b="1" dirty="0">
                <a:latin typeface="+mn-lt"/>
              </a:rPr>
              <a:t>«</a:t>
            </a:r>
            <a:r>
              <a:rPr lang="en-US" sz="2400" b="1" dirty="0">
                <a:latin typeface="+mn-lt"/>
              </a:rPr>
              <a:t>Systems Engineering</a:t>
            </a:r>
            <a:r>
              <a:rPr lang="ru-RU" sz="2400" b="1" dirty="0">
                <a:latin typeface="+mn-lt"/>
              </a:rPr>
              <a:t>»</a:t>
            </a:r>
            <a:r>
              <a:rPr lang="en-US" sz="2400" b="1" dirty="0">
                <a:latin typeface="+mn-lt"/>
              </a:rPr>
              <a:t> course</a:t>
            </a:r>
            <a:br>
              <a:rPr lang="en-US" sz="2400" b="1" dirty="0">
                <a:latin typeface="+mn-lt"/>
              </a:rPr>
            </a:br>
            <a:r>
              <a:rPr lang="en-US" sz="1800" b="1" dirty="0">
                <a:latin typeface="+mn-lt"/>
              </a:rPr>
              <a:t>(SoTA 20 textbooks, and 167 more footnotes)</a:t>
            </a:r>
            <a:endParaRPr lang="ru-RU" sz="2400" b="1" dirty="0">
              <a:latin typeface="+mn-lt"/>
            </a:endParaRPr>
          </a:p>
        </p:txBody>
      </p:sp>
    </p:spTree>
    <p:extLst>
      <p:ext uri="{BB962C8B-B14F-4D97-AF65-F5344CB8AC3E}">
        <p14:creationId xmlns:p14="http://schemas.microsoft.com/office/powerpoint/2010/main" val="4160785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42F3AAE0-0554-DC1B-5349-F362C32E73EE}"/>
              </a:ext>
            </a:extLst>
          </p:cNvPr>
          <p:cNvPicPr>
            <a:picLocks noChangeAspect="1"/>
          </p:cNvPicPr>
          <p:nvPr/>
        </p:nvPicPr>
        <p:blipFill>
          <a:blip r:embed="rId2"/>
          <a:stretch>
            <a:fillRect/>
          </a:stretch>
        </p:blipFill>
        <p:spPr>
          <a:xfrm>
            <a:off x="0" y="1816948"/>
            <a:ext cx="8991666" cy="5010187"/>
          </a:xfrm>
          <a:prstGeom prst="rect">
            <a:avLst/>
          </a:prstGeom>
        </p:spPr>
      </p:pic>
      <p:sp>
        <p:nvSpPr>
          <p:cNvPr id="2" name="Заголовок 1">
            <a:extLst>
              <a:ext uri="{FF2B5EF4-FFF2-40B4-BE49-F238E27FC236}">
                <a16:creationId xmlns:a16="http://schemas.microsoft.com/office/drawing/2014/main" id="{7FF5B65D-C748-7B5D-2087-8603DE700BFA}"/>
              </a:ext>
            </a:extLst>
          </p:cNvPr>
          <p:cNvSpPr>
            <a:spLocks noGrp="1"/>
          </p:cNvSpPr>
          <p:nvPr>
            <p:ph type="title"/>
          </p:nvPr>
        </p:nvSpPr>
        <p:spPr/>
        <p:txBody>
          <a:bodyPr>
            <a:normAutofit/>
          </a:bodyPr>
          <a:lstStyle/>
          <a:p>
            <a:r>
              <a:rPr lang="en-US" b="1" dirty="0"/>
              <a:t>Essence of SoTA Systems Thinking</a:t>
            </a:r>
            <a:endParaRPr lang="ru-RU" b="1" dirty="0"/>
          </a:p>
        </p:txBody>
      </p:sp>
      <p:sp>
        <p:nvSpPr>
          <p:cNvPr id="4" name="Номер слайда 3">
            <a:extLst>
              <a:ext uri="{FF2B5EF4-FFF2-40B4-BE49-F238E27FC236}">
                <a16:creationId xmlns:a16="http://schemas.microsoft.com/office/drawing/2014/main" id="{8BABD6AC-5D58-E87A-644C-5F9010EC1B7B}"/>
              </a:ext>
            </a:extLst>
          </p:cNvPr>
          <p:cNvSpPr>
            <a:spLocks noGrp="1"/>
          </p:cNvSpPr>
          <p:nvPr>
            <p:ph type="sldNum" sz="quarter" idx="12"/>
          </p:nvPr>
        </p:nvSpPr>
        <p:spPr/>
        <p:txBody>
          <a:bodyPr/>
          <a:lstStyle/>
          <a:p>
            <a:fld id="{B70C3256-7474-4C02-8831-65B70316BAFC}" type="slidenum">
              <a:rPr lang="ru-RU" smtClean="0"/>
              <a:pPr/>
              <a:t>11</a:t>
            </a:fld>
            <a:endParaRPr lang="ru-RU"/>
          </a:p>
        </p:txBody>
      </p:sp>
      <p:sp>
        <p:nvSpPr>
          <p:cNvPr id="7" name="TextBox 6">
            <a:extLst>
              <a:ext uri="{FF2B5EF4-FFF2-40B4-BE49-F238E27FC236}">
                <a16:creationId xmlns:a16="http://schemas.microsoft.com/office/drawing/2014/main" id="{04F5968B-7778-E7B4-DFE0-218E16BD380E}"/>
              </a:ext>
            </a:extLst>
          </p:cNvPr>
          <p:cNvSpPr txBox="1"/>
          <p:nvPr/>
        </p:nvSpPr>
        <p:spPr>
          <a:xfrm>
            <a:off x="1640359" y="5765959"/>
            <a:ext cx="1614311" cy="369332"/>
          </a:xfrm>
          <a:prstGeom prst="rect">
            <a:avLst/>
          </a:prstGeom>
          <a:noFill/>
        </p:spPr>
        <p:txBody>
          <a:bodyPr wrap="square" rtlCol="0">
            <a:spAutoFit/>
          </a:bodyPr>
          <a:lstStyle/>
          <a:p>
            <a:r>
              <a:rPr lang="en-US" b="1" dirty="0" err="1"/>
              <a:t>Memome</a:t>
            </a:r>
            <a:r>
              <a:rPr lang="en-US" b="1" dirty="0"/>
              <a:t> here</a:t>
            </a:r>
            <a:endParaRPr lang="ru-RU" b="1" dirty="0"/>
          </a:p>
        </p:txBody>
      </p:sp>
      <p:sp>
        <p:nvSpPr>
          <p:cNvPr id="8" name="TextBox 7">
            <a:extLst>
              <a:ext uri="{FF2B5EF4-FFF2-40B4-BE49-F238E27FC236}">
                <a16:creationId xmlns:a16="http://schemas.microsoft.com/office/drawing/2014/main" id="{CD6E90E7-F035-1C08-D6E0-F17BDD31F5DD}"/>
              </a:ext>
            </a:extLst>
          </p:cNvPr>
          <p:cNvSpPr txBox="1"/>
          <p:nvPr/>
        </p:nvSpPr>
        <p:spPr>
          <a:xfrm>
            <a:off x="6338711" y="1816948"/>
            <a:ext cx="1653608" cy="369332"/>
          </a:xfrm>
          <a:prstGeom prst="rect">
            <a:avLst/>
          </a:prstGeom>
          <a:noFill/>
        </p:spPr>
        <p:txBody>
          <a:bodyPr wrap="square" rtlCol="0">
            <a:spAutoFit/>
          </a:bodyPr>
          <a:lstStyle/>
          <a:p>
            <a:r>
              <a:rPr lang="en-US" b="1" dirty="0"/>
              <a:t>Phenome here</a:t>
            </a:r>
            <a:endParaRPr lang="ru-RU" b="1" dirty="0"/>
          </a:p>
        </p:txBody>
      </p:sp>
      <p:sp>
        <p:nvSpPr>
          <p:cNvPr id="10" name="TextBox 9">
            <a:extLst>
              <a:ext uri="{FF2B5EF4-FFF2-40B4-BE49-F238E27FC236}">
                <a16:creationId xmlns:a16="http://schemas.microsoft.com/office/drawing/2014/main" id="{5ED2E4FF-2F08-F502-0A02-E3BE9CD832BF}"/>
              </a:ext>
            </a:extLst>
          </p:cNvPr>
          <p:cNvSpPr txBox="1"/>
          <p:nvPr/>
        </p:nvSpPr>
        <p:spPr>
          <a:xfrm>
            <a:off x="3254670" y="5765959"/>
            <a:ext cx="1614311" cy="369332"/>
          </a:xfrm>
          <a:prstGeom prst="rect">
            <a:avLst/>
          </a:prstGeom>
          <a:noFill/>
        </p:spPr>
        <p:txBody>
          <a:bodyPr wrap="square" rtlCol="0">
            <a:spAutoFit/>
          </a:bodyPr>
          <a:lstStyle/>
          <a:p>
            <a:r>
              <a:rPr lang="en-US" b="1" dirty="0"/>
              <a:t>Phenome here</a:t>
            </a:r>
            <a:endParaRPr lang="ru-RU" b="1" dirty="0"/>
          </a:p>
        </p:txBody>
      </p:sp>
      <p:sp>
        <p:nvSpPr>
          <p:cNvPr id="12" name="TextBox 11">
            <a:extLst>
              <a:ext uri="{FF2B5EF4-FFF2-40B4-BE49-F238E27FC236}">
                <a16:creationId xmlns:a16="http://schemas.microsoft.com/office/drawing/2014/main" id="{B1810D1A-7E83-9F71-0B8F-7070710AA5CB}"/>
              </a:ext>
            </a:extLst>
          </p:cNvPr>
          <p:cNvSpPr txBox="1"/>
          <p:nvPr/>
        </p:nvSpPr>
        <p:spPr>
          <a:xfrm>
            <a:off x="4724399" y="1816948"/>
            <a:ext cx="1614312" cy="369332"/>
          </a:xfrm>
          <a:prstGeom prst="rect">
            <a:avLst/>
          </a:prstGeom>
          <a:noFill/>
        </p:spPr>
        <p:txBody>
          <a:bodyPr wrap="square" rtlCol="0">
            <a:spAutoFit/>
          </a:bodyPr>
          <a:lstStyle/>
          <a:p>
            <a:r>
              <a:rPr lang="en-US" b="1" dirty="0" err="1"/>
              <a:t>Memome</a:t>
            </a:r>
            <a:r>
              <a:rPr lang="en-US" b="1" dirty="0"/>
              <a:t> here</a:t>
            </a:r>
            <a:endParaRPr lang="ru-RU" b="1" dirty="0"/>
          </a:p>
        </p:txBody>
      </p:sp>
    </p:spTree>
    <p:extLst>
      <p:ext uri="{BB962C8B-B14F-4D97-AF65-F5344CB8AC3E}">
        <p14:creationId xmlns:p14="http://schemas.microsoft.com/office/powerpoint/2010/main" val="328511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C44D25A-2189-47AB-8716-AD292A916CC0}"/>
              </a:ext>
            </a:extLst>
          </p:cNvPr>
          <p:cNvSpPr>
            <a:spLocks noGrp="1"/>
          </p:cNvSpPr>
          <p:nvPr>
            <p:ph type="title"/>
          </p:nvPr>
        </p:nvSpPr>
        <p:spPr>
          <a:xfrm>
            <a:off x="0" y="2"/>
            <a:ext cx="9144000" cy="677804"/>
          </a:xfrm>
        </p:spPr>
        <p:txBody>
          <a:bodyPr>
            <a:normAutofit fontScale="90000"/>
          </a:bodyPr>
          <a:lstStyle/>
          <a:p>
            <a:r>
              <a:rPr lang="en-US" sz="4000" b="1" dirty="0">
                <a:latin typeface="+mn-lt"/>
              </a:rPr>
              <a:t>Test for the presence of systems thinking</a:t>
            </a:r>
            <a:endParaRPr lang="ru-RU" sz="4000" b="1" dirty="0">
              <a:latin typeface="+mn-lt"/>
            </a:endParaRPr>
          </a:p>
        </p:txBody>
      </p:sp>
      <p:sp>
        <p:nvSpPr>
          <p:cNvPr id="3" name="Объект 2">
            <a:extLst>
              <a:ext uri="{FF2B5EF4-FFF2-40B4-BE49-F238E27FC236}">
                <a16:creationId xmlns:a16="http://schemas.microsoft.com/office/drawing/2014/main" id="{955CD038-CC44-4CC1-8484-8D0DD80BCD22}"/>
              </a:ext>
            </a:extLst>
          </p:cNvPr>
          <p:cNvSpPr>
            <a:spLocks noGrp="1"/>
          </p:cNvSpPr>
          <p:nvPr>
            <p:ph idx="1"/>
          </p:nvPr>
        </p:nvSpPr>
        <p:spPr>
          <a:xfrm>
            <a:off x="628650" y="800559"/>
            <a:ext cx="8515350" cy="5376404"/>
          </a:xfrm>
        </p:spPr>
        <p:txBody>
          <a:bodyPr>
            <a:normAutofit fontScale="85000" lnSpcReduction="20000"/>
          </a:bodyPr>
          <a:lstStyle/>
          <a:p>
            <a:r>
              <a:rPr lang="en-US" dirty="0"/>
              <a:t>Systematic is not systemic
System thinking is the use of the concepts of systems approach for conceptual attention aiming and locking at important objects in activity / practice / </a:t>
            </a:r>
            <a:r>
              <a:rPr lang="en-US" dirty="0" err="1"/>
              <a:t>labour</a:t>
            </a:r>
            <a:r>
              <a:rPr lang="en-US" dirty="0"/>
              <a:t> / engineering. 
If there are system levels (</a:t>
            </a:r>
            <a:r>
              <a:rPr lang="en-US" dirty="0" err="1"/>
              <a:t>suprasystem</a:t>
            </a:r>
            <a:r>
              <a:rPr lang="en-US" dirty="0"/>
              <a:t>-system-subsystem) used in reasoning, then systems thinking at presence. If not, then it's reductionism or holism</a:t>
            </a:r>
            <a:r>
              <a:rPr lang="ru-RU" dirty="0"/>
              <a:t>:</a:t>
            </a:r>
            <a:r>
              <a:rPr lang="en-US" dirty="0"/>
              <a:t> ignoring emergence or the inevitable conflicts that lead to frustrations.
An example where there is no systems thinking: "A building is made of bricks": truth, but useless truth. The building is conveniently considered to consist of walls, not bricks. And the walls are made of bricks, one another system level.</a:t>
            </a:r>
            <a:endParaRPr lang="ru-RU" dirty="0"/>
          </a:p>
        </p:txBody>
      </p:sp>
      <p:sp>
        <p:nvSpPr>
          <p:cNvPr id="4" name="Номер слайда 3">
            <a:extLst>
              <a:ext uri="{FF2B5EF4-FFF2-40B4-BE49-F238E27FC236}">
                <a16:creationId xmlns:a16="http://schemas.microsoft.com/office/drawing/2014/main" id="{88B4C28B-310B-4466-AC18-3E864ACF3DC7}"/>
              </a:ext>
            </a:extLst>
          </p:cNvPr>
          <p:cNvSpPr>
            <a:spLocks noGrp="1"/>
          </p:cNvSpPr>
          <p:nvPr>
            <p:ph type="sldNum" sz="quarter" idx="12"/>
          </p:nvPr>
        </p:nvSpPr>
        <p:spPr/>
        <p:txBody>
          <a:bodyPr/>
          <a:lstStyle/>
          <a:p>
            <a:fld id="{C84F76B6-6155-42AC-B024-73025507AB5D}" type="slidenum">
              <a:rPr lang="ru-RU" smtClean="0"/>
              <a:t>12</a:t>
            </a:fld>
            <a:endParaRPr lang="ru-RU"/>
          </a:p>
        </p:txBody>
      </p:sp>
    </p:spTree>
    <p:extLst>
      <p:ext uri="{BB962C8B-B14F-4D97-AF65-F5344CB8AC3E}">
        <p14:creationId xmlns:p14="http://schemas.microsoft.com/office/powerpoint/2010/main" val="2290995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550DC98-C405-B86A-B74B-2D209A90C44B}"/>
              </a:ext>
            </a:extLst>
          </p:cNvPr>
          <p:cNvSpPr>
            <a:spLocks noGrp="1"/>
          </p:cNvSpPr>
          <p:nvPr>
            <p:ph type="title"/>
          </p:nvPr>
        </p:nvSpPr>
        <p:spPr>
          <a:xfrm>
            <a:off x="0" y="0"/>
            <a:ext cx="9144000" cy="1143000"/>
          </a:xfrm>
        </p:spPr>
        <p:txBody>
          <a:bodyPr>
            <a:normAutofit fontScale="90000"/>
          </a:bodyPr>
          <a:lstStyle/>
          <a:p>
            <a:r>
              <a:rPr lang="en-US" b="1" dirty="0">
                <a:latin typeface="+mn-lt"/>
              </a:rPr>
              <a:t>System Layers and </a:t>
            </a:r>
            <a:r>
              <a:rPr lang="en-US" b="1" dirty="0" err="1">
                <a:latin typeface="+mn-lt"/>
              </a:rPr>
              <a:t>Scalelessness</a:t>
            </a:r>
            <a:r>
              <a:rPr lang="en-US" b="1" dirty="0">
                <a:latin typeface="+mn-lt"/>
              </a:rPr>
              <a:t>
</a:t>
            </a:r>
            <a:endParaRPr lang="ru-RU" b="1" dirty="0">
              <a:latin typeface="+mn-lt"/>
            </a:endParaRPr>
          </a:p>
        </p:txBody>
      </p:sp>
      <p:sp>
        <p:nvSpPr>
          <p:cNvPr id="4" name="Номер слайда 3">
            <a:extLst>
              <a:ext uri="{FF2B5EF4-FFF2-40B4-BE49-F238E27FC236}">
                <a16:creationId xmlns:a16="http://schemas.microsoft.com/office/drawing/2014/main" id="{0D689080-76F8-B10D-57DE-67EE189F34B8}"/>
              </a:ext>
            </a:extLst>
          </p:cNvPr>
          <p:cNvSpPr>
            <a:spLocks noGrp="1"/>
          </p:cNvSpPr>
          <p:nvPr>
            <p:ph type="sldNum" sz="quarter" idx="12"/>
          </p:nvPr>
        </p:nvSpPr>
        <p:spPr/>
        <p:txBody>
          <a:bodyPr/>
          <a:lstStyle/>
          <a:p>
            <a:fld id="{B70C3256-7474-4C02-8831-65B70316BAFC}" type="slidenum">
              <a:rPr lang="ru-RU" smtClean="0"/>
              <a:pPr/>
              <a:t>13</a:t>
            </a:fld>
            <a:endParaRPr lang="ru-RU"/>
          </a:p>
        </p:txBody>
      </p:sp>
      <p:pic>
        <p:nvPicPr>
          <p:cNvPr id="6" name="Рисунок 5">
            <a:extLst>
              <a:ext uri="{FF2B5EF4-FFF2-40B4-BE49-F238E27FC236}">
                <a16:creationId xmlns:a16="http://schemas.microsoft.com/office/drawing/2014/main" id="{F5EAD22F-4D05-7CB9-1885-950415B2FDEE}"/>
              </a:ext>
            </a:extLst>
          </p:cNvPr>
          <p:cNvPicPr>
            <a:picLocks noChangeAspect="1"/>
          </p:cNvPicPr>
          <p:nvPr/>
        </p:nvPicPr>
        <p:blipFill>
          <a:blip r:embed="rId2"/>
          <a:stretch>
            <a:fillRect/>
          </a:stretch>
        </p:blipFill>
        <p:spPr>
          <a:xfrm>
            <a:off x="-30103" y="1278358"/>
            <a:ext cx="9144000" cy="2276451"/>
          </a:xfrm>
          <a:prstGeom prst="rect">
            <a:avLst/>
          </a:prstGeom>
        </p:spPr>
      </p:pic>
      <p:graphicFrame>
        <p:nvGraphicFramePr>
          <p:cNvPr id="7" name="Таблица 6">
            <a:extLst>
              <a:ext uri="{FF2B5EF4-FFF2-40B4-BE49-F238E27FC236}">
                <a16:creationId xmlns:a16="http://schemas.microsoft.com/office/drawing/2014/main" id="{490600C5-957B-94B1-1F2E-EC63E9662F62}"/>
              </a:ext>
            </a:extLst>
          </p:cNvPr>
          <p:cNvGraphicFramePr>
            <a:graphicFrameLocks noGrp="1"/>
          </p:cNvGraphicFramePr>
          <p:nvPr>
            <p:extLst>
              <p:ext uri="{D42A27DB-BD31-4B8C-83A1-F6EECF244321}">
                <p14:modId xmlns:p14="http://schemas.microsoft.com/office/powerpoint/2010/main" val="3682426718"/>
              </p:ext>
            </p:extLst>
          </p:nvPr>
        </p:nvGraphicFramePr>
        <p:xfrm>
          <a:off x="5720662" y="3944541"/>
          <a:ext cx="2606704" cy="2579274"/>
        </p:xfrm>
        <a:graphic>
          <a:graphicData uri="http://schemas.openxmlformats.org/drawingml/2006/table">
            <a:tbl>
              <a:tblPr firstRow="1" bandRow="1">
                <a:tableStyleId>{5C22544A-7EE6-4342-B048-85BDC9FD1C3A}</a:tableStyleId>
              </a:tblPr>
              <a:tblGrid>
                <a:gridCol w="2606704">
                  <a:extLst>
                    <a:ext uri="{9D8B030D-6E8A-4147-A177-3AD203B41FA5}">
                      <a16:colId xmlns:a16="http://schemas.microsoft.com/office/drawing/2014/main" val="3371517351"/>
                    </a:ext>
                  </a:extLst>
                </a:gridCol>
              </a:tblGrid>
              <a:tr h="240701">
                <a:tc>
                  <a:txBody>
                    <a:bodyPr/>
                    <a:lstStyle/>
                    <a:p>
                      <a:pPr fontAlgn="t"/>
                      <a:r>
                        <a:rPr lang="en-US" sz="1800" b="1" kern="1200" dirty="0">
                          <a:solidFill>
                            <a:schemeClr val="dk1"/>
                          </a:solidFill>
                          <a:effectLst/>
                          <a:latin typeface="+mn-lt"/>
                          <a:ea typeface="+mn-ea"/>
                          <a:cs typeface="+mn-cs"/>
                        </a:rPr>
                        <a:t>Evolutionary levels</a:t>
                      </a:r>
                      <a:endParaRPr lang="ru-RU" sz="1800" b="1" kern="1200" dirty="0">
                        <a:solidFill>
                          <a:schemeClr val="dk1"/>
                        </a:solidFill>
                        <a:effectLst/>
                        <a:latin typeface="+mn-lt"/>
                        <a:ea typeface="+mn-ea"/>
                        <a:cs typeface="+mn-cs"/>
                      </a:endParaRPr>
                    </a:p>
                  </a:txBody>
                  <a:tcPr marL="12265" marR="12265" marT="6133" marB="6133"/>
                </a:tc>
                <a:extLst>
                  <a:ext uri="{0D108BD9-81ED-4DB2-BD59-A6C34878D82A}">
                    <a16:rowId xmlns:a16="http://schemas.microsoft.com/office/drawing/2014/main" val="3044142763"/>
                  </a:ext>
                </a:extLst>
              </a:tr>
              <a:tr h="240701">
                <a:tc>
                  <a:txBody>
                    <a:bodyPr/>
                    <a:lstStyle/>
                    <a:p>
                      <a:pPr fontAlgn="t"/>
                      <a:r>
                        <a:rPr lang="en-US" sz="1800" b="1" kern="1200" dirty="0">
                          <a:solidFill>
                            <a:schemeClr val="dk1"/>
                          </a:solidFill>
                          <a:effectLst/>
                          <a:latin typeface="+mn-lt"/>
                          <a:ea typeface="+mn-ea"/>
                          <a:cs typeface="+mn-cs"/>
                        </a:rPr>
                        <a:t>Humankind</a:t>
                      </a:r>
                      <a:endParaRPr lang="ru-RU" sz="1800" b="1" kern="1200" dirty="0">
                        <a:solidFill>
                          <a:schemeClr val="dk1"/>
                        </a:solidFill>
                        <a:effectLst/>
                        <a:latin typeface="+mn-lt"/>
                        <a:ea typeface="+mn-ea"/>
                        <a:cs typeface="+mn-cs"/>
                      </a:endParaRPr>
                    </a:p>
                  </a:txBody>
                  <a:tcPr marL="12265" marR="12265" marT="6133" marB="6133"/>
                </a:tc>
                <a:extLst>
                  <a:ext uri="{0D108BD9-81ED-4DB2-BD59-A6C34878D82A}">
                    <a16:rowId xmlns:a16="http://schemas.microsoft.com/office/drawing/2014/main" val="3040272285"/>
                  </a:ext>
                </a:extLst>
              </a:tr>
              <a:tr h="240701">
                <a:tc>
                  <a:txBody>
                    <a:bodyPr/>
                    <a:lstStyle/>
                    <a:p>
                      <a:pPr fontAlgn="t"/>
                      <a:r>
                        <a:rPr lang="en-US" sz="1800" b="1" kern="1200" dirty="0">
                          <a:solidFill>
                            <a:schemeClr val="dk1"/>
                          </a:solidFill>
                          <a:effectLst/>
                          <a:latin typeface="+mn-lt"/>
                          <a:ea typeface="+mn-ea"/>
                          <a:cs typeface="+mn-cs"/>
                        </a:rPr>
                        <a:t>Society</a:t>
                      </a:r>
                      <a:endParaRPr lang="ru-RU" sz="1800" b="1" kern="1200" dirty="0">
                        <a:solidFill>
                          <a:schemeClr val="dk1"/>
                        </a:solidFill>
                        <a:effectLst/>
                        <a:latin typeface="+mn-lt"/>
                        <a:ea typeface="+mn-ea"/>
                        <a:cs typeface="+mn-cs"/>
                      </a:endParaRPr>
                    </a:p>
                  </a:txBody>
                  <a:tcPr marL="12265" marR="12265" marT="6133" marB="6133"/>
                </a:tc>
                <a:extLst>
                  <a:ext uri="{0D108BD9-81ED-4DB2-BD59-A6C34878D82A}">
                    <a16:rowId xmlns:a16="http://schemas.microsoft.com/office/drawing/2014/main" val="540419762"/>
                  </a:ext>
                </a:extLst>
              </a:tr>
              <a:tr h="240701">
                <a:tc>
                  <a:txBody>
                    <a:bodyPr/>
                    <a:lstStyle/>
                    <a:p>
                      <a:pPr fontAlgn="t"/>
                      <a:r>
                        <a:rPr lang="en-US" sz="1800" b="1" kern="1200" dirty="0">
                          <a:solidFill>
                            <a:schemeClr val="dk1"/>
                          </a:solidFill>
                          <a:effectLst/>
                          <a:latin typeface="+mn-lt"/>
                          <a:ea typeface="+mn-ea"/>
                          <a:cs typeface="+mn-cs"/>
                        </a:rPr>
                        <a:t>Community</a:t>
                      </a:r>
                      <a:endParaRPr lang="ru-RU" sz="1800" b="1" kern="1200" dirty="0">
                        <a:solidFill>
                          <a:schemeClr val="dk1"/>
                        </a:solidFill>
                        <a:effectLst/>
                        <a:latin typeface="+mn-lt"/>
                        <a:ea typeface="+mn-ea"/>
                        <a:cs typeface="+mn-cs"/>
                      </a:endParaRPr>
                    </a:p>
                  </a:txBody>
                  <a:tcPr marL="12265" marR="12265" marT="6133" marB="6133"/>
                </a:tc>
                <a:extLst>
                  <a:ext uri="{0D108BD9-81ED-4DB2-BD59-A6C34878D82A}">
                    <a16:rowId xmlns:a16="http://schemas.microsoft.com/office/drawing/2014/main" val="2927815253"/>
                  </a:ext>
                </a:extLst>
              </a:tr>
              <a:tr h="240701">
                <a:tc>
                  <a:txBody>
                    <a:bodyPr/>
                    <a:lstStyle/>
                    <a:p>
                      <a:pPr fontAlgn="t"/>
                      <a:r>
                        <a:rPr lang="en-US" sz="1800" b="1" kern="1200" dirty="0">
                          <a:solidFill>
                            <a:schemeClr val="dk1"/>
                          </a:solidFill>
                          <a:effectLst/>
                          <a:latin typeface="+mn-lt"/>
                          <a:ea typeface="+mn-ea"/>
                          <a:cs typeface="+mn-cs"/>
                        </a:rPr>
                        <a:t>Organization</a:t>
                      </a:r>
                      <a:endParaRPr lang="ru-RU" sz="1800" b="1" kern="1200" dirty="0">
                        <a:solidFill>
                          <a:schemeClr val="dk1"/>
                        </a:solidFill>
                        <a:effectLst/>
                        <a:latin typeface="+mn-lt"/>
                        <a:ea typeface="+mn-ea"/>
                        <a:cs typeface="+mn-cs"/>
                      </a:endParaRPr>
                    </a:p>
                  </a:txBody>
                  <a:tcPr marL="12265" marR="12265" marT="6133" marB="6133"/>
                </a:tc>
                <a:extLst>
                  <a:ext uri="{0D108BD9-81ED-4DB2-BD59-A6C34878D82A}">
                    <a16:rowId xmlns:a16="http://schemas.microsoft.com/office/drawing/2014/main" val="3644960005"/>
                  </a:ext>
                </a:extLst>
              </a:tr>
              <a:tr h="240701">
                <a:tc>
                  <a:txBody>
                    <a:bodyPr/>
                    <a:lstStyle/>
                    <a:p>
                      <a:pPr fontAlgn="t"/>
                      <a:r>
                        <a:rPr lang="en-US" sz="1800" b="1" kern="1200" dirty="0">
                          <a:solidFill>
                            <a:schemeClr val="dk1"/>
                          </a:solidFill>
                          <a:effectLst/>
                          <a:latin typeface="+mn-lt"/>
                          <a:ea typeface="+mn-ea"/>
                          <a:cs typeface="+mn-cs"/>
                        </a:rPr>
                        <a:t>Person</a:t>
                      </a:r>
                      <a:endParaRPr lang="ru-RU" sz="1800" b="1" kern="1200" dirty="0">
                        <a:solidFill>
                          <a:schemeClr val="dk1"/>
                        </a:solidFill>
                        <a:effectLst/>
                        <a:latin typeface="+mn-lt"/>
                        <a:ea typeface="+mn-ea"/>
                        <a:cs typeface="+mn-cs"/>
                      </a:endParaRPr>
                    </a:p>
                  </a:txBody>
                  <a:tcPr marL="12265" marR="12265" marT="6133" marB="6133"/>
                </a:tc>
                <a:extLst>
                  <a:ext uri="{0D108BD9-81ED-4DB2-BD59-A6C34878D82A}">
                    <a16:rowId xmlns:a16="http://schemas.microsoft.com/office/drawing/2014/main" val="505421487"/>
                  </a:ext>
                </a:extLst>
              </a:tr>
              <a:tr h="240701">
                <a:tc>
                  <a:txBody>
                    <a:bodyPr/>
                    <a:lstStyle/>
                    <a:p>
                      <a:pPr fontAlgn="t"/>
                      <a:r>
                        <a:rPr lang="en-US" sz="1800" b="1" kern="1200" dirty="0">
                          <a:solidFill>
                            <a:schemeClr val="dk1"/>
                          </a:solidFill>
                          <a:effectLst/>
                          <a:latin typeface="+mn-lt"/>
                          <a:ea typeface="+mn-ea"/>
                          <a:cs typeface="+mn-cs"/>
                        </a:rPr>
                        <a:t>Creature</a:t>
                      </a:r>
                      <a:endParaRPr lang="ru-RU" sz="1800" b="1" kern="1200" dirty="0">
                        <a:solidFill>
                          <a:schemeClr val="dk1"/>
                        </a:solidFill>
                        <a:effectLst/>
                        <a:latin typeface="+mn-lt"/>
                        <a:ea typeface="+mn-ea"/>
                        <a:cs typeface="+mn-cs"/>
                      </a:endParaRPr>
                    </a:p>
                  </a:txBody>
                  <a:tcPr marL="12265" marR="12265" marT="6133" marB="6133"/>
                </a:tc>
                <a:extLst>
                  <a:ext uri="{0D108BD9-81ED-4DB2-BD59-A6C34878D82A}">
                    <a16:rowId xmlns:a16="http://schemas.microsoft.com/office/drawing/2014/main" val="3899220323"/>
                  </a:ext>
                </a:extLst>
              </a:tr>
              <a:tr h="144232">
                <a:tc>
                  <a:txBody>
                    <a:bodyPr/>
                    <a:lstStyle/>
                    <a:p>
                      <a:pPr fontAlgn="t"/>
                      <a:r>
                        <a:rPr lang="en-US" sz="1800" b="1" kern="1200" dirty="0">
                          <a:solidFill>
                            <a:schemeClr val="dk1"/>
                          </a:solidFill>
                          <a:effectLst/>
                          <a:latin typeface="+mn-lt"/>
                          <a:ea typeface="+mn-ea"/>
                          <a:cs typeface="+mn-cs"/>
                        </a:rPr>
                        <a:t>Cyber-physical systems</a:t>
                      </a:r>
                      <a:endParaRPr lang="ru-RU" sz="1800" b="1" kern="1200" dirty="0">
                        <a:solidFill>
                          <a:schemeClr val="dk1"/>
                        </a:solidFill>
                        <a:effectLst/>
                        <a:latin typeface="+mn-lt"/>
                        <a:ea typeface="+mn-ea"/>
                        <a:cs typeface="+mn-cs"/>
                      </a:endParaRPr>
                    </a:p>
                  </a:txBody>
                  <a:tcPr marL="12265" marR="12265" marT="6133" marB="6133"/>
                </a:tc>
                <a:extLst>
                  <a:ext uri="{0D108BD9-81ED-4DB2-BD59-A6C34878D82A}">
                    <a16:rowId xmlns:a16="http://schemas.microsoft.com/office/drawing/2014/main" val="2706390704"/>
                  </a:ext>
                </a:extLst>
              </a:tr>
              <a:tr h="240701">
                <a:tc>
                  <a:txBody>
                    <a:bodyPr/>
                    <a:lstStyle/>
                    <a:p>
                      <a:pPr fontAlgn="t"/>
                      <a:r>
                        <a:rPr lang="en-US" sz="1800" b="1" kern="1200" dirty="0">
                          <a:solidFill>
                            <a:schemeClr val="dk1"/>
                          </a:solidFill>
                          <a:effectLst/>
                          <a:latin typeface="+mn-lt"/>
                          <a:ea typeface="+mn-ea"/>
                          <a:cs typeface="+mn-cs"/>
                        </a:rPr>
                        <a:t>Substance</a:t>
                      </a:r>
                      <a:endParaRPr lang="ru-RU" sz="1800" b="1" kern="1200" dirty="0">
                        <a:solidFill>
                          <a:schemeClr val="dk1"/>
                        </a:solidFill>
                        <a:effectLst/>
                        <a:latin typeface="+mn-lt"/>
                        <a:ea typeface="+mn-ea"/>
                        <a:cs typeface="+mn-cs"/>
                      </a:endParaRPr>
                    </a:p>
                  </a:txBody>
                  <a:tcPr marL="12265" marR="12265" marT="6133" marB="6133"/>
                </a:tc>
                <a:extLst>
                  <a:ext uri="{0D108BD9-81ED-4DB2-BD59-A6C34878D82A}">
                    <a16:rowId xmlns:a16="http://schemas.microsoft.com/office/drawing/2014/main" val="1365817751"/>
                  </a:ext>
                </a:extLst>
              </a:tr>
            </a:tbl>
          </a:graphicData>
        </a:graphic>
      </p:graphicFrame>
      <p:sp>
        <p:nvSpPr>
          <p:cNvPr id="8" name="TextBox 7">
            <a:extLst>
              <a:ext uri="{FF2B5EF4-FFF2-40B4-BE49-F238E27FC236}">
                <a16:creationId xmlns:a16="http://schemas.microsoft.com/office/drawing/2014/main" id="{C9B50470-07F8-EC27-6866-13DAF5AA9CED}"/>
              </a:ext>
            </a:extLst>
          </p:cNvPr>
          <p:cNvSpPr txBox="1"/>
          <p:nvPr/>
        </p:nvSpPr>
        <p:spPr>
          <a:xfrm>
            <a:off x="252970" y="3859153"/>
            <a:ext cx="5211704" cy="2862322"/>
          </a:xfrm>
          <a:prstGeom prst="rect">
            <a:avLst/>
          </a:prstGeom>
          <a:noFill/>
        </p:spPr>
        <p:txBody>
          <a:bodyPr wrap="square" rtlCol="0">
            <a:spAutoFit/>
          </a:bodyPr>
          <a:lstStyle/>
          <a:p>
            <a:pPr marL="285750" indent="-285750">
              <a:buFont typeface="Arial" panose="020B0604020202020204" pitchFamily="34" charset="0"/>
              <a:buChar char="•"/>
            </a:pPr>
            <a:r>
              <a:rPr lang="en-US" dirty="0"/>
              <a:t>Came from physics (system and environment, emergent properties of system that consist of interacting parts)
Watch emergence and increased complexity in each level – hooray, it works! (</a:t>
            </a:r>
            <a:r>
              <a:rPr lang="en-US" dirty="0" err="1"/>
              <a:t>Bertalanffy</a:t>
            </a:r>
            <a:r>
              <a:rPr lang="en-US" dirty="0"/>
              <a:t>)
Self-organization and self-maintenance in biology and psychology -- </a:t>
            </a:r>
            <a:r>
              <a:rPr lang="en-US" dirty="0" err="1"/>
              <a:t>autopoesis</a:t>
            </a:r>
            <a:r>
              <a:rPr lang="en-US" dirty="0"/>
              <a:t> (Varela, </a:t>
            </a:r>
            <a:r>
              <a:rPr lang="en-US" dirty="0" err="1"/>
              <a:t>Maturana</a:t>
            </a:r>
            <a:r>
              <a:rPr lang="en-US" dirty="0"/>
              <a:t>)
Multilevel Evolution and</a:t>
            </a:r>
            <a:r>
              <a:rPr lang="ru-RU" dirty="0"/>
              <a:t> </a:t>
            </a:r>
            <a:r>
              <a:rPr lang="en-US" dirty="0"/>
              <a:t>increase of complexity as a physical process (</a:t>
            </a:r>
            <a:r>
              <a:rPr lang="en-US" dirty="0" err="1"/>
              <a:t>Vanchurin</a:t>
            </a:r>
            <a:r>
              <a:rPr lang="en-US" dirty="0"/>
              <a:t>, Katznelson</a:t>
            </a:r>
            <a:r>
              <a:rPr lang="ru-RU" dirty="0"/>
              <a:t>, </a:t>
            </a:r>
            <a:r>
              <a:rPr lang="en-US" dirty="0"/>
              <a:t>Fields</a:t>
            </a:r>
            <a:r>
              <a:rPr lang="ru-RU" dirty="0"/>
              <a:t>, </a:t>
            </a:r>
            <a:r>
              <a:rPr lang="en-US" dirty="0"/>
              <a:t>Levin), scale-free description</a:t>
            </a:r>
            <a:r>
              <a:rPr lang="ru-RU" dirty="0"/>
              <a:t> </a:t>
            </a:r>
            <a:r>
              <a:rPr lang="en-US" dirty="0"/>
              <a:t>of complex systems</a:t>
            </a:r>
            <a:endParaRPr lang="ru-RU" dirty="0"/>
          </a:p>
        </p:txBody>
      </p:sp>
      <p:sp>
        <p:nvSpPr>
          <p:cNvPr id="3" name="TextBox 2">
            <a:extLst>
              <a:ext uri="{FF2B5EF4-FFF2-40B4-BE49-F238E27FC236}">
                <a16:creationId xmlns:a16="http://schemas.microsoft.com/office/drawing/2014/main" id="{DC3C7FB4-9E1C-7AA9-CBB8-3686448E83F7}"/>
              </a:ext>
            </a:extLst>
          </p:cNvPr>
          <p:cNvSpPr txBox="1"/>
          <p:nvPr/>
        </p:nvSpPr>
        <p:spPr>
          <a:xfrm>
            <a:off x="7507856" y="1278358"/>
            <a:ext cx="1427800" cy="2126864"/>
          </a:xfrm>
          <a:prstGeom prst="rect">
            <a:avLst/>
          </a:prstGeom>
          <a:solidFill>
            <a:schemeClr val="bg1"/>
          </a:solidFill>
        </p:spPr>
        <p:txBody>
          <a:bodyPr wrap="square" rtlCol="0">
            <a:spAutoFit/>
          </a:bodyPr>
          <a:lstStyle/>
          <a:p>
            <a:pPr>
              <a:lnSpc>
                <a:spcPct val="150000"/>
              </a:lnSpc>
            </a:pPr>
            <a:r>
              <a:rPr lang="en-US" b="1" dirty="0"/>
              <a:t>Population</a:t>
            </a:r>
          </a:p>
          <a:p>
            <a:pPr>
              <a:lnSpc>
                <a:spcPct val="150000"/>
              </a:lnSpc>
            </a:pPr>
            <a:r>
              <a:rPr lang="en-US" b="1" dirty="0"/>
              <a:t>Organism</a:t>
            </a:r>
          </a:p>
          <a:p>
            <a:pPr>
              <a:lnSpc>
                <a:spcPct val="150000"/>
              </a:lnSpc>
            </a:pPr>
            <a:r>
              <a:rPr lang="en-US" b="1" dirty="0"/>
              <a:t>Organ</a:t>
            </a:r>
          </a:p>
          <a:p>
            <a:pPr>
              <a:lnSpc>
                <a:spcPct val="150000"/>
              </a:lnSpc>
            </a:pPr>
            <a:r>
              <a:rPr lang="en-US" b="1" dirty="0"/>
              <a:t>Cell</a:t>
            </a:r>
          </a:p>
          <a:p>
            <a:pPr>
              <a:lnSpc>
                <a:spcPct val="150000"/>
              </a:lnSpc>
            </a:pPr>
            <a:r>
              <a:rPr lang="en-US" b="1" dirty="0"/>
              <a:t>Molecule</a:t>
            </a:r>
            <a:endParaRPr lang="ru-RU" b="1" dirty="0"/>
          </a:p>
        </p:txBody>
      </p:sp>
    </p:spTree>
    <p:extLst>
      <p:ext uri="{BB962C8B-B14F-4D97-AF65-F5344CB8AC3E}">
        <p14:creationId xmlns:p14="http://schemas.microsoft.com/office/powerpoint/2010/main" val="3490519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E55D00A-5A02-4378-BDE8-0DFCA0E69D97}"/>
              </a:ext>
            </a:extLst>
          </p:cNvPr>
          <p:cNvSpPr>
            <a:spLocks noGrp="1"/>
          </p:cNvSpPr>
          <p:nvPr>
            <p:ph type="title"/>
          </p:nvPr>
        </p:nvSpPr>
        <p:spPr>
          <a:xfrm>
            <a:off x="0" y="0"/>
            <a:ext cx="9144000" cy="1250950"/>
          </a:xfrm>
        </p:spPr>
        <p:txBody>
          <a:bodyPr>
            <a:normAutofit/>
          </a:bodyPr>
          <a:lstStyle/>
          <a:p>
            <a:r>
              <a:rPr lang="en-US" sz="3100" b="1" dirty="0">
                <a:latin typeface="+mn-lt"/>
              </a:rPr>
              <a:t>System levels selects by attention, not physically!</a:t>
            </a:r>
            <a:br>
              <a:rPr lang="en-US" sz="3100" b="1" dirty="0">
                <a:latin typeface="+mn-lt"/>
              </a:rPr>
            </a:br>
            <a:endParaRPr lang="ru-RU" sz="1800" b="1" dirty="0">
              <a:latin typeface="+mn-lt"/>
            </a:endParaRPr>
          </a:p>
        </p:txBody>
      </p:sp>
      <p:sp>
        <p:nvSpPr>
          <p:cNvPr id="4" name="Номер слайда 3">
            <a:extLst>
              <a:ext uri="{FF2B5EF4-FFF2-40B4-BE49-F238E27FC236}">
                <a16:creationId xmlns:a16="http://schemas.microsoft.com/office/drawing/2014/main" id="{F26AA6E6-FEC0-4F1B-AD73-8169513042FB}"/>
              </a:ext>
            </a:extLst>
          </p:cNvPr>
          <p:cNvSpPr>
            <a:spLocks noGrp="1"/>
          </p:cNvSpPr>
          <p:nvPr>
            <p:ph type="sldNum" sz="quarter" idx="12"/>
          </p:nvPr>
        </p:nvSpPr>
        <p:spPr>
          <a:xfrm>
            <a:off x="923026" y="6069722"/>
            <a:ext cx="2133600" cy="365125"/>
          </a:xfrm>
        </p:spPr>
        <p:txBody>
          <a:bodyPr/>
          <a:lstStyle/>
          <a:p>
            <a:fld id="{C84F76B6-6155-42AC-B024-73025507AB5D}" type="slidenum">
              <a:rPr lang="ru-RU" smtClean="0"/>
              <a:t>14</a:t>
            </a:fld>
            <a:endParaRPr lang="ru-RU"/>
          </a:p>
        </p:txBody>
      </p:sp>
      <p:pic>
        <p:nvPicPr>
          <p:cNvPr id="5" name="Рисунок 4">
            <a:extLst>
              <a:ext uri="{FF2B5EF4-FFF2-40B4-BE49-F238E27FC236}">
                <a16:creationId xmlns:a16="http://schemas.microsoft.com/office/drawing/2014/main" id="{6FDAD2DD-1039-44F6-8875-322C4FF9863E}"/>
              </a:ext>
            </a:extLst>
          </p:cNvPr>
          <p:cNvPicPr>
            <a:picLocks noChangeAspect="1"/>
          </p:cNvPicPr>
          <p:nvPr/>
        </p:nvPicPr>
        <p:blipFill>
          <a:blip r:embed="rId2"/>
          <a:stretch>
            <a:fillRect/>
          </a:stretch>
        </p:blipFill>
        <p:spPr>
          <a:xfrm>
            <a:off x="209003" y="1058397"/>
            <a:ext cx="3304823" cy="2203215"/>
          </a:xfrm>
          <a:prstGeom prst="rect">
            <a:avLst/>
          </a:prstGeom>
        </p:spPr>
      </p:pic>
      <p:sp>
        <p:nvSpPr>
          <p:cNvPr id="6" name="Прямоугольник 5">
            <a:extLst>
              <a:ext uri="{FF2B5EF4-FFF2-40B4-BE49-F238E27FC236}">
                <a16:creationId xmlns:a16="http://schemas.microsoft.com/office/drawing/2014/main" id="{97B4AEE5-BE30-4E71-A125-4C2EFA1041AD}"/>
              </a:ext>
            </a:extLst>
          </p:cNvPr>
          <p:cNvSpPr/>
          <p:nvPr/>
        </p:nvSpPr>
        <p:spPr>
          <a:xfrm>
            <a:off x="844445" y="1703037"/>
            <a:ext cx="369094" cy="137654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a:extLst>
              <a:ext uri="{FF2B5EF4-FFF2-40B4-BE49-F238E27FC236}">
                <a16:creationId xmlns:a16="http://schemas.microsoft.com/office/drawing/2014/main" id="{E4EF9787-17FF-4C4B-BC4A-9F73EA9B11A1}"/>
              </a:ext>
            </a:extLst>
          </p:cNvPr>
          <p:cNvSpPr txBox="1"/>
          <p:nvPr/>
        </p:nvSpPr>
        <p:spPr>
          <a:xfrm>
            <a:off x="209003" y="4433012"/>
            <a:ext cx="3404559" cy="2031325"/>
          </a:xfrm>
          <a:prstGeom prst="rect">
            <a:avLst/>
          </a:prstGeom>
          <a:noFill/>
        </p:spPr>
        <p:txBody>
          <a:bodyPr wrap="square" rtlCol="0">
            <a:spAutoFit/>
          </a:bodyPr>
          <a:lstStyle/>
          <a:p>
            <a:r>
              <a:rPr lang="en-US" b="1" dirty="0"/>
              <a:t>At the enterprise: everything is the same, but "dance“ together hundreds and thousands of people with a variety of things. Use your attention and 4D extensional ontology (with spatiotemporal parts)</a:t>
            </a:r>
            <a:endParaRPr lang="ru-RU" b="1" dirty="0"/>
          </a:p>
        </p:txBody>
      </p:sp>
      <p:pic>
        <p:nvPicPr>
          <p:cNvPr id="10" name="Рисунок 9">
            <a:extLst>
              <a:ext uri="{FF2B5EF4-FFF2-40B4-BE49-F238E27FC236}">
                <a16:creationId xmlns:a16="http://schemas.microsoft.com/office/drawing/2014/main" id="{07A2FE72-4C88-6F24-6B55-1F162A43B383}"/>
              </a:ext>
            </a:extLst>
          </p:cNvPr>
          <p:cNvPicPr>
            <a:picLocks noChangeAspect="1"/>
          </p:cNvPicPr>
          <p:nvPr/>
        </p:nvPicPr>
        <p:blipFill>
          <a:blip r:embed="rId3"/>
          <a:stretch>
            <a:fillRect/>
          </a:stretch>
        </p:blipFill>
        <p:spPr>
          <a:xfrm>
            <a:off x="6023899" y="1082020"/>
            <a:ext cx="2846830" cy="2266299"/>
          </a:xfrm>
          <a:prstGeom prst="rect">
            <a:avLst/>
          </a:prstGeom>
        </p:spPr>
      </p:pic>
      <p:sp>
        <p:nvSpPr>
          <p:cNvPr id="11" name="TextBox 10">
            <a:extLst>
              <a:ext uri="{FF2B5EF4-FFF2-40B4-BE49-F238E27FC236}">
                <a16:creationId xmlns:a16="http://schemas.microsoft.com/office/drawing/2014/main" id="{C1F0E9BA-A1EE-3EE5-92FF-94C8D8F40EA6}"/>
              </a:ext>
            </a:extLst>
          </p:cNvPr>
          <p:cNvSpPr txBox="1"/>
          <p:nvPr/>
        </p:nvSpPr>
        <p:spPr>
          <a:xfrm>
            <a:off x="209003" y="3368693"/>
            <a:ext cx="1570007" cy="923330"/>
          </a:xfrm>
          <a:prstGeom prst="rect">
            <a:avLst/>
          </a:prstGeom>
          <a:noFill/>
        </p:spPr>
        <p:txBody>
          <a:bodyPr wrap="square" rtlCol="0">
            <a:spAutoFit/>
          </a:bodyPr>
          <a:lstStyle/>
          <a:p>
            <a:r>
              <a:rPr lang="en-US" dirty="0"/>
              <a:t>Functional systems view of Ops-Time</a:t>
            </a:r>
            <a:endParaRPr lang="ru-RU" dirty="0"/>
          </a:p>
        </p:txBody>
      </p:sp>
      <p:sp>
        <p:nvSpPr>
          <p:cNvPr id="12" name="TextBox 11">
            <a:extLst>
              <a:ext uri="{FF2B5EF4-FFF2-40B4-BE49-F238E27FC236}">
                <a16:creationId xmlns:a16="http://schemas.microsoft.com/office/drawing/2014/main" id="{68E62269-1E4A-2045-4ED3-2454DF46E68A}"/>
              </a:ext>
            </a:extLst>
          </p:cNvPr>
          <p:cNvSpPr txBox="1"/>
          <p:nvPr/>
        </p:nvSpPr>
        <p:spPr>
          <a:xfrm>
            <a:off x="6459002" y="3553359"/>
            <a:ext cx="2475995" cy="1477328"/>
          </a:xfrm>
          <a:prstGeom prst="rect">
            <a:avLst/>
          </a:prstGeom>
          <a:noFill/>
        </p:spPr>
        <p:txBody>
          <a:bodyPr wrap="square" rtlCol="0">
            <a:spAutoFit/>
          </a:bodyPr>
          <a:lstStyle/>
          <a:p>
            <a:r>
              <a:rPr lang="en-US" dirty="0"/>
              <a:t>Construction/module view of Dev-Time. This is </a:t>
            </a:r>
            <a:r>
              <a:rPr lang="en-US" b="1" dirty="0"/>
              <a:t>affordances</a:t>
            </a:r>
            <a:r>
              <a:rPr lang="en-US" dirty="0"/>
              <a:t> for Ops-Time. Completely another </a:t>
            </a:r>
            <a:r>
              <a:rPr lang="en-US" dirty="0" err="1"/>
              <a:t>viepoint</a:t>
            </a:r>
            <a:r>
              <a:rPr lang="en-US" dirty="0"/>
              <a:t>.</a:t>
            </a:r>
            <a:endParaRPr lang="ru-RU" dirty="0"/>
          </a:p>
        </p:txBody>
      </p:sp>
      <p:sp>
        <p:nvSpPr>
          <p:cNvPr id="13" name="TextBox 12">
            <a:extLst>
              <a:ext uri="{FF2B5EF4-FFF2-40B4-BE49-F238E27FC236}">
                <a16:creationId xmlns:a16="http://schemas.microsoft.com/office/drawing/2014/main" id="{2CEEAD17-BCFC-F2CE-8686-2585A005589F}"/>
              </a:ext>
            </a:extLst>
          </p:cNvPr>
          <p:cNvSpPr txBox="1"/>
          <p:nvPr/>
        </p:nvSpPr>
        <p:spPr>
          <a:xfrm>
            <a:off x="3812876" y="927529"/>
            <a:ext cx="2099094" cy="2585323"/>
          </a:xfrm>
          <a:prstGeom prst="rect">
            <a:avLst/>
          </a:prstGeom>
          <a:noFill/>
        </p:spPr>
        <p:txBody>
          <a:bodyPr wrap="square" rtlCol="0">
            <a:spAutoFit/>
          </a:bodyPr>
          <a:lstStyle/>
          <a:p>
            <a:r>
              <a:rPr lang="en-US" b="1" dirty="0">
                <a:solidFill>
                  <a:srgbClr val="FF0000"/>
                </a:solidFill>
              </a:rPr>
              <a:t>What you see here in a dance as a dynamic object?!</a:t>
            </a:r>
            <a:endParaRPr lang="ru-RU" b="1" dirty="0">
              <a:solidFill>
                <a:srgbClr val="FF0000"/>
              </a:solidFill>
            </a:endParaRPr>
          </a:p>
          <a:p>
            <a:r>
              <a:rPr lang="en-US" b="1" dirty="0">
                <a:solidFill>
                  <a:srgbClr val="FF0000"/>
                </a:solidFill>
              </a:rPr>
              <a:t>Not disassemble but select objects in construction (Dev-Time) decomposition by you attention.</a:t>
            </a:r>
            <a:endParaRPr lang="ru-RU" b="1" dirty="0">
              <a:solidFill>
                <a:srgbClr val="FF0000"/>
              </a:solidFill>
            </a:endParaRPr>
          </a:p>
        </p:txBody>
      </p:sp>
    </p:spTree>
    <p:extLst>
      <p:ext uri="{BB962C8B-B14F-4D97-AF65-F5344CB8AC3E}">
        <p14:creationId xmlns:p14="http://schemas.microsoft.com/office/powerpoint/2010/main" val="2717568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F120BB8-30D0-48BC-8981-4C91A7094D8D}"/>
              </a:ext>
            </a:extLst>
          </p:cNvPr>
          <p:cNvSpPr>
            <a:spLocks noGrp="1"/>
          </p:cNvSpPr>
          <p:nvPr>
            <p:ph type="title"/>
          </p:nvPr>
        </p:nvSpPr>
        <p:spPr>
          <a:xfrm>
            <a:off x="0" y="0"/>
            <a:ext cx="9144000" cy="1163256"/>
          </a:xfrm>
        </p:spPr>
        <p:txBody>
          <a:bodyPr>
            <a:noAutofit/>
          </a:bodyPr>
          <a:lstStyle/>
          <a:p>
            <a:r>
              <a:rPr lang="en-US" sz="2800" b="1" dirty="0">
                <a:latin typeface="+mn-lt"/>
              </a:rPr>
              <a:t>Disruption – from the lower (platform) system layers, not from the upper application layer!</a:t>
            </a:r>
            <a:endParaRPr lang="ru-RU" sz="2800" b="1" dirty="0">
              <a:latin typeface="+mn-lt"/>
            </a:endParaRPr>
          </a:p>
        </p:txBody>
      </p:sp>
      <p:sp>
        <p:nvSpPr>
          <p:cNvPr id="3" name="Номер слайда 2">
            <a:extLst>
              <a:ext uri="{FF2B5EF4-FFF2-40B4-BE49-F238E27FC236}">
                <a16:creationId xmlns:a16="http://schemas.microsoft.com/office/drawing/2014/main" id="{06014930-1950-4BD3-B809-19C9743149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4F76B6-6155-42AC-B024-73025507AB5D}"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Рисунок 3">
            <a:extLst>
              <a:ext uri="{FF2B5EF4-FFF2-40B4-BE49-F238E27FC236}">
                <a16:creationId xmlns:a16="http://schemas.microsoft.com/office/drawing/2014/main" id="{09C0A190-ECC6-49A3-8EB6-8C5522CA1E12}"/>
              </a:ext>
            </a:extLst>
          </p:cNvPr>
          <p:cNvPicPr>
            <a:picLocks noChangeAspect="1"/>
          </p:cNvPicPr>
          <p:nvPr/>
        </p:nvPicPr>
        <p:blipFill>
          <a:blip r:embed="rId4"/>
          <a:stretch>
            <a:fillRect/>
          </a:stretch>
        </p:blipFill>
        <p:spPr>
          <a:xfrm>
            <a:off x="1568702" y="1267326"/>
            <a:ext cx="3003298" cy="4979152"/>
          </a:xfrm>
          <a:prstGeom prst="rect">
            <a:avLst/>
          </a:prstGeom>
        </p:spPr>
      </p:pic>
      <p:pic>
        <p:nvPicPr>
          <p:cNvPr id="6" name="Рисунок 5">
            <a:extLst>
              <a:ext uri="{FF2B5EF4-FFF2-40B4-BE49-F238E27FC236}">
                <a16:creationId xmlns:a16="http://schemas.microsoft.com/office/drawing/2014/main" id="{A926B18D-E46F-4FFE-ACE6-8E064EB820DF}"/>
              </a:ext>
            </a:extLst>
          </p:cNvPr>
          <p:cNvPicPr>
            <a:picLocks noChangeAspect="1"/>
          </p:cNvPicPr>
          <p:nvPr/>
        </p:nvPicPr>
        <p:blipFill>
          <a:blip r:embed="rId5"/>
          <a:stretch>
            <a:fillRect/>
          </a:stretch>
        </p:blipFill>
        <p:spPr>
          <a:xfrm>
            <a:off x="5506007" y="4079792"/>
            <a:ext cx="3637993" cy="2046371"/>
          </a:xfrm>
          <a:prstGeom prst="rect">
            <a:avLst/>
          </a:prstGeom>
        </p:spPr>
      </p:pic>
      <p:cxnSp>
        <p:nvCxnSpPr>
          <p:cNvPr id="7" name="Прямая соединительная линия 6">
            <a:extLst>
              <a:ext uri="{FF2B5EF4-FFF2-40B4-BE49-F238E27FC236}">
                <a16:creationId xmlns:a16="http://schemas.microsoft.com/office/drawing/2014/main" id="{E355B26D-C0A0-452E-9AE4-08D4F1E54DD9}"/>
              </a:ext>
            </a:extLst>
          </p:cNvPr>
          <p:cNvCxnSpPr>
            <a:cxnSpLocks/>
          </p:cNvCxnSpPr>
          <p:nvPr/>
        </p:nvCxnSpPr>
        <p:spPr>
          <a:xfrm flipV="1">
            <a:off x="4475747" y="5550568"/>
            <a:ext cx="1507958" cy="360949"/>
          </a:xfrm>
          <a:prstGeom prst="line">
            <a:avLst/>
          </a:prstGeom>
          <a:ln w="57150">
            <a:solidFill>
              <a:srgbClr val="FF000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E6B69DC-716F-4955-AB98-74EAAA0B6C3C}"/>
              </a:ext>
            </a:extLst>
          </p:cNvPr>
          <p:cNvSpPr txBox="1"/>
          <p:nvPr/>
        </p:nvSpPr>
        <p:spPr>
          <a:xfrm rot="942278">
            <a:off x="4711210" y="1624046"/>
            <a:ext cx="4122356" cy="2308324"/>
          </a:xfrm>
          <a:prstGeom prst="rect">
            <a:avLst/>
          </a:prstGeom>
          <a:noFill/>
        </p:spPr>
        <p:txBody>
          <a:bodyPr wrap="square" rtlCol="0">
            <a:spAutoFit/>
          </a:bodyPr>
          <a:lstStyle/>
          <a:p>
            <a:r>
              <a:rPr lang="en-US" sz="2400" b="1" dirty="0">
                <a:solidFill>
                  <a:srgbClr val="FF0000"/>
                </a:solidFill>
              </a:rPr>
              <a:t>And this is also curriculum plan for constructors (to know the practices of your level-of-interest and two neighboring ones)
</a:t>
            </a:r>
            <a:endParaRPr lang="ru-RU" sz="2400" b="1" dirty="0">
              <a:solidFill>
                <a:srgbClr val="FF0000"/>
              </a:solidFill>
            </a:endParaRPr>
          </a:p>
        </p:txBody>
      </p:sp>
    </p:spTree>
    <p:custDataLst>
      <p:tags r:id="rId1"/>
    </p:custDataLst>
    <p:extLst>
      <p:ext uri="{BB962C8B-B14F-4D97-AF65-F5344CB8AC3E}">
        <p14:creationId xmlns:p14="http://schemas.microsoft.com/office/powerpoint/2010/main" val="560941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A43845-5BEB-1294-A9F3-0C19B8332D08}"/>
              </a:ext>
            </a:extLst>
          </p:cNvPr>
          <p:cNvSpPr>
            <a:spLocks noGrp="1"/>
          </p:cNvSpPr>
          <p:nvPr>
            <p:ph type="title"/>
          </p:nvPr>
        </p:nvSpPr>
        <p:spPr>
          <a:xfrm>
            <a:off x="0" y="0"/>
            <a:ext cx="9144000" cy="962118"/>
          </a:xfrm>
        </p:spPr>
        <p:txBody>
          <a:bodyPr>
            <a:noAutofit/>
          </a:bodyPr>
          <a:lstStyle/>
          <a:p>
            <a:r>
              <a:rPr lang="en-US" sz="3600" b="1" dirty="0">
                <a:latin typeface="+mn-lt"/>
              </a:rPr>
              <a:t>Operations concept, Systems concept, Architecture</a:t>
            </a:r>
            <a:endParaRPr lang="ru-RU" sz="3600" b="1" dirty="0">
              <a:latin typeface="+mn-lt"/>
            </a:endParaRPr>
          </a:p>
        </p:txBody>
      </p:sp>
      <p:sp>
        <p:nvSpPr>
          <p:cNvPr id="4" name="Номер слайда 3">
            <a:extLst>
              <a:ext uri="{FF2B5EF4-FFF2-40B4-BE49-F238E27FC236}">
                <a16:creationId xmlns:a16="http://schemas.microsoft.com/office/drawing/2014/main" id="{5BC40506-1A10-146F-4465-5B030C9DFD5F}"/>
              </a:ext>
            </a:extLst>
          </p:cNvPr>
          <p:cNvSpPr>
            <a:spLocks noGrp="1"/>
          </p:cNvSpPr>
          <p:nvPr>
            <p:ph type="sldNum" sz="quarter" idx="12"/>
          </p:nvPr>
        </p:nvSpPr>
        <p:spPr/>
        <p:txBody>
          <a:bodyPr/>
          <a:lstStyle/>
          <a:p>
            <a:fld id="{C84F76B6-6155-42AC-B024-73025507AB5D}" type="slidenum">
              <a:rPr lang="ru-RU" smtClean="0"/>
              <a:t>16</a:t>
            </a:fld>
            <a:endParaRPr lang="ru-RU"/>
          </a:p>
        </p:txBody>
      </p:sp>
      <p:pic>
        <p:nvPicPr>
          <p:cNvPr id="5" name="Рисунок 4">
            <a:extLst>
              <a:ext uri="{FF2B5EF4-FFF2-40B4-BE49-F238E27FC236}">
                <a16:creationId xmlns:a16="http://schemas.microsoft.com/office/drawing/2014/main" id="{CDAA0F02-0DDE-56F6-EE9F-1B4D6B5BD43C}"/>
              </a:ext>
            </a:extLst>
          </p:cNvPr>
          <p:cNvPicPr>
            <a:picLocks noChangeAspect="1"/>
          </p:cNvPicPr>
          <p:nvPr/>
        </p:nvPicPr>
        <p:blipFill>
          <a:blip r:embed="rId2"/>
          <a:stretch>
            <a:fillRect/>
          </a:stretch>
        </p:blipFill>
        <p:spPr>
          <a:xfrm>
            <a:off x="3298643" y="2694638"/>
            <a:ext cx="3348037" cy="4163362"/>
          </a:xfrm>
          <a:prstGeom prst="rect">
            <a:avLst/>
          </a:prstGeom>
        </p:spPr>
      </p:pic>
      <p:sp>
        <p:nvSpPr>
          <p:cNvPr id="6" name="Стрелка: вправо 5">
            <a:extLst>
              <a:ext uri="{FF2B5EF4-FFF2-40B4-BE49-F238E27FC236}">
                <a16:creationId xmlns:a16="http://schemas.microsoft.com/office/drawing/2014/main" id="{3241C534-BF38-1030-7F62-22F45E879CA0}"/>
              </a:ext>
            </a:extLst>
          </p:cNvPr>
          <p:cNvSpPr/>
          <p:nvPr/>
        </p:nvSpPr>
        <p:spPr>
          <a:xfrm>
            <a:off x="0" y="2235200"/>
            <a:ext cx="3449781" cy="1762527"/>
          </a:xfrm>
          <a:prstGeom prst="rightArrow">
            <a:avLst>
              <a:gd name="adj1" fmla="val 76031"/>
              <a:gd name="adj2" fmla="val 381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Operations concept</a:t>
            </a:r>
            <a:r>
              <a:rPr lang="ru-RU" sz="2400" b="1" dirty="0"/>
              <a:t>.</a:t>
            </a:r>
            <a:br>
              <a:rPr lang="ru-RU" b="1" dirty="0"/>
            </a:br>
            <a:r>
              <a:rPr lang="en-US" b="1" dirty="0"/>
              <a:t>Use cases and unit tests as a description of the functionality of a black box
+ business case</a:t>
            </a:r>
            <a:endParaRPr lang="ru-RU" sz="1600" dirty="0"/>
          </a:p>
        </p:txBody>
      </p:sp>
      <p:sp>
        <p:nvSpPr>
          <p:cNvPr id="7" name="Прямоугольник 6">
            <a:extLst>
              <a:ext uri="{FF2B5EF4-FFF2-40B4-BE49-F238E27FC236}">
                <a16:creationId xmlns:a16="http://schemas.microsoft.com/office/drawing/2014/main" id="{BC985271-8783-D88A-DEBA-62D65FC3C452}"/>
              </a:ext>
            </a:extLst>
          </p:cNvPr>
          <p:cNvSpPr/>
          <p:nvPr/>
        </p:nvSpPr>
        <p:spPr>
          <a:xfrm>
            <a:off x="3739605" y="2820845"/>
            <a:ext cx="2466111" cy="3435928"/>
          </a:xfrm>
          <a:prstGeom prst="rect">
            <a:avLst/>
          </a:prstGeom>
          <a:no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трелка: вправо 7">
            <a:extLst>
              <a:ext uri="{FF2B5EF4-FFF2-40B4-BE49-F238E27FC236}">
                <a16:creationId xmlns:a16="http://schemas.microsoft.com/office/drawing/2014/main" id="{0BF68CA8-2824-7F66-205A-5B62C04194BF}"/>
              </a:ext>
            </a:extLst>
          </p:cNvPr>
          <p:cNvSpPr/>
          <p:nvPr/>
        </p:nvSpPr>
        <p:spPr>
          <a:xfrm flipH="1">
            <a:off x="5874327" y="4168155"/>
            <a:ext cx="3269673" cy="1913466"/>
          </a:xfrm>
          <a:prstGeom prst="rightArrow">
            <a:avLst>
              <a:gd name="adj1" fmla="val 7449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System concept.</a:t>
            </a:r>
            <a:br>
              <a:rPr lang="ru-RU" b="1" dirty="0"/>
            </a:br>
            <a:r>
              <a:rPr lang="en-US" b="1" dirty="0"/>
              <a:t>Transparent Box Affordances for Achieving Black Box Functions</a:t>
            </a:r>
            <a:endParaRPr lang="ru-RU" sz="1600" dirty="0"/>
          </a:p>
        </p:txBody>
      </p:sp>
      <p:sp>
        <p:nvSpPr>
          <p:cNvPr id="10" name="Стрелка: вниз 9">
            <a:extLst>
              <a:ext uri="{FF2B5EF4-FFF2-40B4-BE49-F238E27FC236}">
                <a16:creationId xmlns:a16="http://schemas.microsoft.com/office/drawing/2014/main" id="{D5FA2861-FAA7-7BA3-509D-69A7BEDA4A98}"/>
              </a:ext>
            </a:extLst>
          </p:cNvPr>
          <p:cNvSpPr/>
          <p:nvPr/>
        </p:nvSpPr>
        <p:spPr>
          <a:xfrm>
            <a:off x="3674853" y="1076686"/>
            <a:ext cx="2971825" cy="1913466"/>
          </a:xfrm>
          <a:prstGeom prst="downArrow">
            <a:avLst>
              <a:gd name="adj1" fmla="val 73476"/>
              <a:gd name="adj2" fmla="val 292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Architecture</a:t>
            </a:r>
            <a:r>
              <a:rPr lang="en-US" b="1" dirty="0"/>
              <a:t> (module and connectivity decisions for architectural concerns/</a:t>
            </a:r>
            <a:r>
              <a:rPr lang="en-US" b="1" dirty="0" err="1"/>
              <a:t>ilities</a:t>
            </a:r>
            <a:r>
              <a:rPr lang="en-US" b="1" dirty="0"/>
              <a:t>)</a:t>
            </a:r>
            <a:endParaRPr lang="ru-RU" sz="1600" dirty="0"/>
          </a:p>
        </p:txBody>
      </p:sp>
      <p:pic>
        <p:nvPicPr>
          <p:cNvPr id="12" name="Рисунок 11">
            <a:extLst>
              <a:ext uri="{FF2B5EF4-FFF2-40B4-BE49-F238E27FC236}">
                <a16:creationId xmlns:a16="http://schemas.microsoft.com/office/drawing/2014/main" id="{6F27CC4C-FE4B-088F-5715-979095411DE5}"/>
              </a:ext>
            </a:extLst>
          </p:cNvPr>
          <p:cNvPicPr>
            <a:picLocks noChangeAspect="1"/>
          </p:cNvPicPr>
          <p:nvPr/>
        </p:nvPicPr>
        <p:blipFill>
          <a:blip r:embed="rId3"/>
          <a:stretch>
            <a:fillRect/>
          </a:stretch>
        </p:blipFill>
        <p:spPr>
          <a:xfrm>
            <a:off x="6313659" y="976882"/>
            <a:ext cx="1057283" cy="1262072"/>
          </a:xfrm>
          <a:prstGeom prst="rect">
            <a:avLst/>
          </a:prstGeom>
        </p:spPr>
      </p:pic>
      <p:pic>
        <p:nvPicPr>
          <p:cNvPr id="14" name="Рисунок 13">
            <a:extLst>
              <a:ext uri="{FF2B5EF4-FFF2-40B4-BE49-F238E27FC236}">
                <a16:creationId xmlns:a16="http://schemas.microsoft.com/office/drawing/2014/main" id="{7969EB56-35A6-230B-3CBF-E993C3B2F7B8}"/>
              </a:ext>
            </a:extLst>
          </p:cNvPr>
          <p:cNvPicPr>
            <a:picLocks noChangeAspect="1"/>
          </p:cNvPicPr>
          <p:nvPr/>
        </p:nvPicPr>
        <p:blipFill>
          <a:blip r:embed="rId4"/>
          <a:stretch>
            <a:fillRect/>
          </a:stretch>
        </p:blipFill>
        <p:spPr>
          <a:xfrm>
            <a:off x="933803" y="1265342"/>
            <a:ext cx="1047758" cy="1114433"/>
          </a:xfrm>
          <a:prstGeom prst="rect">
            <a:avLst/>
          </a:prstGeom>
        </p:spPr>
      </p:pic>
      <p:pic>
        <p:nvPicPr>
          <p:cNvPr id="16" name="Рисунок 15">
            <a:extLst>
              <a:ext uri="{FF2B5EF4-FFF2-40B4-BE49-F238E27FC236}">
                <a16:creationId xmlns:a16="http://schemas.microsoft.com/office/drawing/2014/main" id="{0D6517D3-7E85-9ECA-7438-EA04C417929F}"/>
              </a:ext>
            </a:extLst>
          </p:cNvPr>
          <p:cNvPicPr>
            <a:picLocks noChangeAspect="1"/>
          </p:cNvPicPr>
          <p:nvPr/>
        </p:nvPicPr>
        <p:blipFill>
          <a:blip r:embed="rId4"/>
          <a:stretch>
            <a:fillRect/>
          </a:stretch>
        </p:blipFill>
        <p:spPr>
          <a:xfrm>
            <a:off x="7292680" y="3234668"/>
            <a:ext cx="1047758" cy="1114433"/>
          </a:xfrm>
          <a:prstGeom prst="rect">
            <a:avLst/>
          </a:prstGeom>
        </p:spPr>
      </p:pic>
      <p:pic>
        <p:nvPicPr>
          <p:cNvPr id="18" name="Рисунок 17">
            <a:extLst>
              <a:ext uri="{FF2B5EF4-FFF2-40B4-BE49-F238E27FC236}">
                <a16:creationId xmlns:a16="http://schemas.microsoft.com/office/drawing/2014/main" id="{1307833E-93FC-FEF3-77DA-B25813FF15D4}"/>
              </a:ext>
            </a:extLst>
          </p:cNvPr>
          <p:cNvPicPr>
            <a:picLocks noChangeAspect="1"/>
          </p:cNvPicPr>
          <p:nvPr/>
        </p:nvPicPr>
        <p:blipFill>
          <a:blip r:embed="rId5"/>
          <a:stretch>
            <a:fillRect/>
          </a:stretch>
        </p:blipFill>
        <p:spPr>
          <a:xfrm>
            <a:off x="933803" y="3814376"/>
            <a:ext cx="996230" cy="1069450"/>
          </a:xfrm>
          <a:prstGeom prst="rect">
            <a:avLst/>
          </a:prstGeom>
        </p:spPr>
      </p:pic>
      <p:sp>
        <p:nvSpPr>
          <p:cNvPr id="19" name="TextBox 18">
            <a:extLst>
              <a:ext uri="{FF2B5EF4-FFF2-40B4-BE49-F238E27FC236}">
                <a16:creationId xmlns:a16="http://schemas.microsoft.com/office/drawing/2014/main" id="{EED1A73E-2893-96C0-FDA7-65BEA178CD02}"/>
              </a:ext>
            </a:extLst>
          </p:cNvPr>
          <p:cNvSpPr txBox="1"/>
          <p:nvPr/>
        </p:nvSpPr>
        <p:spPr>
          <a:xfrm>
            <a:off x="588104" y="4883826"/>
            <a:ext cx="1849079" cy="646331"/>
          </a:xfrm>
          <a:prstGeom prst="rect">
            <a:avLst/>
          </a:prstGeom>
          <a:noFill/>
        </p:spPr>
        <p:txBody>
          <a:bodyPr wrap="square" rtlCol="0">
            <a:spAutoFit/>
          </a:bodyPr>
          <a:lstStyle/>
          <a:p>
            <a:r>
              <a:rPr lang="en-US" dirty="0"/>
              <a:t>Product-manager (business case)</a:t>
            </a:r>
            <a:endParaRPr lang="ru-RU" dirty="0"/>
          </a:p>
        </p:txBody>
      </p:sp>
      <p:sp>
        <p:nvSpPr>
          <p:cNvPr id="3" name="TextBox 2">
            <a:extLst>
              <a:ext uri="{FF2B5EF4-FFF2-40B4-BE49-F238E27FC236}">
                <a16:creationId xmlns:a16="http://schemas.microsoft.com/office/drawing/2014/main" id="{161371ED-BB2E-C9D2-F1FC-DD02B98B391F}"/>
              </a:ext>
            </a:extLst>
          </p:cNvPr>
          <p:cNvSpPr txBox="1"/>
          <p:nvPr/>
        </p:nvSpPr>
        <p:spPr>
          <a:xfrm>
            <a:off x="1973775" y="6488668"/>
            <a:ext cx="1357736" cy="369332"/>
          </a:xfrm>
          <a:prstGeom prst="rect">
            <a:avLst/>
          </a:prstGeom>
          <a:noFill/>
        </p:spPr>
        <p:txBody>
          <a:bodyPr wrap="square" rtlCol="0">
            <a:spAutoFit/>
          </a:bodyPr>
          <a:lstStyle/>
          <a:p>
            <a:r>
              <a:rPr lang="en-US" dirty="0"/>
              <a:t>IEC 81346-1</a:t>
            </a:r>
            <a:endParaRPr lang="ru-RU" dirty="0"/>
          </a:p>
        </p:txBody>
      </p:sp>
    </p:spTree>
    <p:extLst>
      <p:ext uri="{BB962C8B-B14F-4D97-AF65-F5344CB8AC3E}">
        <p14:creationId xmlns:p14="http://schemas.microsoft.com/office/powerpoint/2010/main" val="325864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F12CC1C-FE31-3565-7700-BD8FB0C5AC00}"/>
              </a:ext>
            </a:extLst>
          </p:cNvPr>
          <p:cNvSpPr>
            <a:spLocks noGrp="1"/>
          </p:cNvSpPr>
          <p:nvPr>
            <p:ph type="title"/>
          </p:nvPr>
        </p:nvSpPr>
        <p:spPr>
          <a:xfrm>
            <a:off x="490024" y="0"/>
            <a:ext cx="8229600" cy="1051333"/>
          </a:xfrm>
        </p:spPr>
        <p:txBody>
          <a:bodyPr>
            <a:normAutofit/>
          </a:bodyPr>
          <a:lstStyle/>
          <a:p>
            <a:r>
              <a:rPr lang="en-US" b="1" dirty="0"/>
              <a:t>Entrepreneurship</a:t>
            </a:r>
            <a:endParaRPr lang="ru-RU" b="1" dirty="0"/>
          </a:p>
        </p:txBody>
      </p:sp>
      <p:sp>
        <p:nvSpPr>
          <p:cNvPr id="3" name="Объект 2">
            <a:extLst>
              <a:ext uri="{FF2B5EF4-FFF2-40B4-BE49-F238E27FC236}">
                <a16:creationId xmlns:a16="http://schemas.microsoft.com/office/drawing/2014/main" id="{6473594E-1AF7-BB05-8A09-2FA4B5B5EC4C}"/>
              </a:ext>
            </a:extLst>
          </p:cNvPr>
          <p:cNvSpPr>
            <a:spLocks noGrp="1"/>
          </p:cNvSpPr>
          <p:nvPr>
            <p:ph idx="1"/>
          </p:nvPr>
        </p:nvSpPr>
        <p:spPr>
          <a:xfrm>
            <a:off x="351837" y="1256828"/>
            <a:ext cx="3798711" cy="5506281"/>
          </a:xfrm>
        </p:spPr>
        <p:txBody>
          <a:bodyPr>
            <a:normAutofit fontScale="47500" lnSpcReduction="20000"/>
          </a:bodyPr>
          <a:lstStyle/>
          <a:p>
            <a:r>
              <a:rPr lang="en-US" dirty="0"/>
              <a:t>Entrepreneurship and is a guesses/inventions about affordances (module synthesis).
Objectives: active/embodied inference, reduce negative surprise (no reward function, but there is a function to prevent loss. "The action comes from dissatisfaction, possibly predicted" -- as in Ludwig von Mises praxeology)
Theories and products are similar in terms of obtaining them (guesses and tests, the survivor wins after checks). 
Continuous development</a:t>
            </a:r>
            <a:r>
              <a:rPr lang="ru-RU" dirty="0"/>
              <a:t>: </a:t>
            </a:r>
            <a:r>
              <a:rPr lang="en-US" dirty="0"/>
              <a:t>it will not work from the first time (market/entrepreneurial hypotheses and experiments), and it is impossible to finish (continuous development/delivering/evolving)
Most solutions are about equally useful, although they differ (frustrations and </a:t>
            </a:r>
            <a:r>
              <a:rPr lang="en-US" dirty="0" err="1"/>
              <a:t>quasyoptimality</a:t>
            </a:r>
            <a:r>
              <a:rPr lang="en-US" dirty="0"/>
              <a:t>)
</a:t>
            </a:r>
            <a:r>
              <a:rPr lang="ru-RU" dirty="0"/>
              <a:t>«</a:t>
            </a:r>
            <a:r>
              <a:rPr lang="en-US" dirty="0"/>
              <a:t>Engineering of systems</a:t>
            </a:r>
            <a:r>
              <a:rPr lang="ru-RU" dirty="0"/>
              <a:t>»</a:t>
            </a:r>
            <a:r>
              <a:rPr lang="en-US" dirty="0"/>
              <a:t> should support all this similar to a </a:t>
            </a:r>
            <a:r>
              <a:rPr lang="ru-RU" dirty="0"/>
              <a:t>«</a:t>
            </a:r>
            <a:r>
              <a:rPr lang="en-US" dirty="0"/>
              <a:t>science of theories</a:t>
            </a:r>
            <a:r>
              <a:rPr lang="ru-RU" dirty="0"/>
              <a:t>».</a:t>
            </a:r>
            <a:endParaRPr lang="ru-RU" b="1" dirty="0"/>
          </a:p>
        </p:txBody>
      </p:sp>
      <p:sp>
        <p:nvSpPr>
          <p:cNvPr id="4" name="Номер слайда 3">
            <a:extLst>
              <a:ext uri="{FF2B5EF4-FFF2-40B4-BE49-F238E27FC236}">
                <a16:creationId xmlns:a16="http://schemas.microsoft.com/office/drawing/2014/main" id="{37A08DC6-3BA5-AF82-65AE-B9A0E2BB821A}"/>
              </a:ext>
            </a:extLst>
          </p:cNvPr>
          <p:cNvSpPr>
            <a:spLocks noGrp="1"/>
          </p:cNvSpPr>
          <p:nvPr>
            <p:ph type="sldNum" sz="quarter" idx="12"/>
          </p:nvPr>
        </p:nvSpPr>
        <p:spPr/>
        <p:txBody>
          <a:bodyPr/>
          <a:lstStyle/>
          <a:p>
            <a:fld id="{B70C3256-7474-4C02-8831-65B70316BAFC}" type="slidenum">
              <a:rPr lang="ru-RU" smtClean="0"/>
              <a:pPr/>
              <a:t>17</a:t>
            </a:fld>
            <a:endParaRPr lang="ru-RU"/>
          </a:p>
        </p:txBody>
      </p:sp>
      <p:pic>
        <p:nvPicPr>
          <p:cNvPr id="5" name="Рисунок 4">
            <a:extLst>
              <a:ext uri="{FF2B5EF4-FFF2-40B4-BE49-F238E27FC236}">
                <a16:creationId xmlns:a16="http://schemas.microsoft.com/office/drawing/2014/main" id="{76EF7FDE-5E7F-FF7E-8B8E-1C10980D9F1A}"/>
              </a:ext>
            </a:extLst>
          </p:cNvPr>
          <p:cNvPicPr>
            <a:picLocks noChangeAspect="1"/>
          </p:cNvPicPr>
          <p:nvPr/>
        </p:nvPicPr>
        <p:blipFill>
          <a:blip r:embed="rId2"/>
          <a:stretch>
            <a:fillRect/>
          </a:stretch>
        </p:blipFill>
        <p:spPr>
          <a:xfrm>
            <a:off x="5242020" y="1276584"/>
            <a:ext cx="3041100" cy="3872682"/>
          </a:xfrm>
          <a:prstGeom prst="rect">
            <a:avLst/>
          </a:prstGeom>
        </p:spPr>
      </p:pic>
      <p:sp>
        <p:nvSpPr>
          <p:cNvPr id="6" name="TextBox 5">
            <a:extLst>
              <a:ext uri="{FF2B5EF4-FFF2-40B4-BE49-F238E27FC236}">
                <a16:creationId xmlns:a16="http://schemas.microsoft.com/office/drawing/2014/main" id="{A3E77802-6D04-F837-0E3C-A488732F26F9}"/>
              </a:ext>
            </a:extLst>
          </p:cNvPr>
          <p:cNvSpPr txBox="1"/>
          <p:nvPr/>
        </p:nvSpPr>
        <p:spPr>
          <a:xfrm>
            <a:off x="4820356" y="5475111"/>
            <a:ext cx="4274726" cy="646331"/>
          </a:xfrm>
          <a:prstGeom prst="rect">
            <a:avLst/>
          </a:prstGeom>
          <a:noFill/>
        </p:spPr>
        <p:txBody>
          <a:bodyPr wrap="square" rtlCol="0">
            <a:spAutoFit/>
          </a:bodyPr>
          <a:lstStyle/>
          <a:p>
            <a:r>
              <a:rPr lang="en-US" b="1" dirty="0"/>
              <a:t>All organizations are startups </a:t>
            </a:r>
            <a:r>
              <a:rPr lang="en-US" b="1" dirty="0">
                <a:sym typeface="Wingdings" panose="05000000000000000000" pitchFamily="2" charset="2"/>
              </a:rPr>
              <a:t></a:t>
            </a:r>
            <a:r>
              <a:rPr lang="en-US" b="1" dirty="0"/>
              <a:t> all activities are entrepreneurial</a:t>
            </a:r>
            <a:endParaRPr lang="ru-RU" b="1" dirty="0"/>
          </a:p>
        </p:txBody>
      </p:sp>
      <p:sp>
        <p:nvSpPr>
          <p:cNvPr id="7" name="TextBox 6">
            <a:extLst>
              <a:ext uri="{FF2B5EF4-FFF2-40B4-BE49-F238E27FC236}">
                <a16:creationId xmlns:a16="http://schemas.microsoft.com/office/drawing/2014/main" id="{6DAABF0B-9108-2267-EFEA-2C9FA914E1B5}"/>
              </a:ext>
            </a:extLst>
          </p:cNvPr>
          <p:cNvSpPr txBox="1"/>
          <p:nvPr/>
        </p:nvSpPr>
        <p:spPr>
          <a:xfrm>
            <a:off x="6412614" y="4985429"/>
            <a:ext cx="699911" cy="369332"/>
          </a:xfrm>
          <a:prstGeom prst="rect">
            <a:avLst/>
          </a:prstGeom>
          <a:noFill/>
        </p:spPr>
        <p:txBody>
          <a:bodyPr wrap="square" rtlCol="0">
            <a:spAutoFit/>
          </a:bodyPr>
          <a:lstStyle/>
          <a:p>
            <a:r>
              <a:rPr lang="ru-RU" b="1" dirty="0"/>
              <a:t>2011</a:t>
            </a:r>
          </a:p>
        </p:txBody>
      </p:sp>
    </p:spTree>
    <p:extLst>
      <p:ext uri="{BB962C8B-B14F-4D97-AF65-F5344CB8AC3E}">
        <p14:creationId xmlns:p14="http://schemas.microsoft.com/office/powerpoint/2010/main" val="1341746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6">
            <a:extLst>
              <a:ext uri="{FF2B5EF4-FFF2-40B4-BE49-F238E27FC236}">
                <a16:creationId xmlns:a16="http://schemas.microsoft.com/office/drawing/2014/main" id="{71CE9516-6EFC-44FF-9B9B-3CAD1AFC22AA}"/>
              </a:ext>
            </a:extLst>
          </p:cNvPr>
          <p:cNvSpPr>
            <a:spLocks noGrp="1"/>
          </p:cNvSpPr>
          <p:nvPr>
            <p:ph type="sldNum" sz="quarter" idx="12"/>
          </p:nvPr>
        </p:nvSpPr>
        <p:spPr/>
        <p:txBody>
          <a:bodyPr/>
          <a:lstStyle/>
          <a:p>
            <a:fld id="{B70C3256-7474-4C02-8831-65B70316BAFC}" type="slidenum">
              <a:rPr lang="ru-RU" smtClean="0"/>
              <a:pPr/>
              <a:t>18</a:t>
            </a:fld>
            <a:endParaRPr lang="ru-RU"/>
          </a:p>
        </p:txBody>
      </p:sp>
      <p:sp>
        <p:nvSpPr>
          <p:cNvPr id="10" name="Rectangle 2">
            <a:extLst>
              <a:ext uri="{FF2B5EF4-FFF2-40B4-BE49-F238E27FC236}">
                <a16:creationId xmlns:a16="http://schemas.microsoft.com/office/drawing/2014/main" id="{A07E434B-B25E-4DA0-B534-BF38CFB10D07}"/>
              </a:ext>
            </a:extLst>
          </p:cNvPr>
          <p:cNvSpPr>
            <a:spLocks noGrp="1" noChangeArrowheads="1"/>
          </p:cNvSpPr>
          <p:nvPr>
            <p:ph type="title"/>
          </p:nvPr>
        </p:nvSpPr>
        <p:spPr>
          <a:xfrm>
            <a:off x="3347864" y="0"/>
            <a:ext cx="5782424" cy="1527858"/>
          </a:xfrm>
        </p:spPr>
        <p:txBody>
          <a:bodyPr>
            <a:noAutofit/>
          </a:bodyPr>
          <a:lstStyle/>
          <a:p>
            <a:pPr algn="ctr"/>
            <a:r>
              <a:rPr lang="en-US" b="1" dirty="0">
                <a:latin typeface="+mn-lt"/>
              </a:rPr>
              <a:t>Thank you for your attention</a:t>
            </a:r>
            <a:endParaRPr lang="en-US" sz="6000" b="1" dirty="0">
              <a:latin typeface="+mn-lt"/>
            </a:endParaRPr>
          </a:p>
        </p:txBody>
      </p:sp>
      <p:sp>
        <p:nvSpPr>
          <p:cNvPr id="11" name="Rectangle 3">
            <a:extLst>
              <a:ext uri="{FF2B5EF4-FFF2-40B4-BE49-F238E27FC236}">
                <a16:creationId xmlns:a16="http://schemas.microsoft.com/office/drawing/2014/main" id="{6718026E-7B79-476E-8C7C-23E3B964F318}"/>
              </a:ext>
            </a:extLst>
          </p:cNvPr>
          <p:cNvSpPr txBox="1">
            <a:spLocks noChangeArrowheads="1"/>
          </p:cNvSpPr>
          <p:nvPr/>
        </p:nvSpPr>
        <p:spPr>
          <a:xfrm>
            <a:off x="4716016" y="5202698"/>
            <a:ext cx="4222244" cy="16553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buFontTx/>
              <a:buNone/>
            </a:pPr>
            <a:r>
              <a:rPr lang="en-US" sz="2800" b="1" dirty="0"/>
              <a:t>Anatoly </a:t>
            </a:r>
            <a:r>
              <a:rPr lang="en-US" sz="2800" b="1" dirty="0" err="1"/>
              <a:t>Levenchuk</a:t>
            </a:r>
            <a:endParaRPr lang="ru-RU" sz="2800" b="1" dirty="0"/>
          </a:p>
          <a:p>
            <a:pPr>
              <a:lnSpc>
                <a:spcPct val="90000"/>
              </a:lnSpc>
              <a:buFontTx/>
              <a:buNone/>
            </a:pPr>
            <a:r>
              <a:rPr lang="en-US" sz="2000" dirty="0">
                <a:hlinkClick r:id="rId2"/>
              </a:rPr>
              <a:t>https://www.linkedin.com/in/ailev/</a:t>
            </a:r>
            <a:endParaRPr lang="en-US" sz="2000" dirty="0"/>
          </a:p>
        </p:txBody>
      </p:sp>
      <p:pic>
        <p:nvPicPr>
          <p:cNvPr id="12" name="Рисунок 11">
            <a:extLst>
              <a:ext uri="{FF2B5EF4-FFF2-40B4-BE49-F238E27FC236}">
                <a16:creationId xmlns:a16="http://schemas.microsoft.com/office/drawing/2014/main" id="{7A3EC127-A56E-48A5-81AC-F1596FDECED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37" b="97071" l="9965" r="89977">
                        <a14:foregroundMark x1="37515" y1="9537" x2="37515" y2="9537"/>
                        <a14:foregroundMark x1="22157" y1="94005" x2="22157" y2="94005"/>
                        <a14:foregroundMark x1="35463" y1="97071" x2="35463" y2="97071"/>
                        <a14:backgroundMark x1="74912" y1="46458" x2="74912" y2="46458"/>
                        <a14:backgroundMark x1="74912" y1="46458" x2="74912" y2="46458"/>
                        <a14:backgroundMark x1="74912" y1="45708" x2="74912" y2="45708"/>
                        <a14:backgroundMark x1="74736" y1="48297" x2="74736" y2="48297"/>
                        <a14:backgroundMark x1="77550" y1="52793" x2="77550" y2="52793"/>
                        <a14:backgroundMark x1="77433" y1="54496" x2="77433" y2="54496"/>
                        <a14:backgroundMark x1="74912" y1="47275" x2="74912" y2="47275"/>
                        <a14:backgroundMark x1="74736" y1="49523" x2="74619" y2="49523"/>
                        <a14:backgroundMark x1="74736" y1="48842" x2="74736" y2="48842"/>
                        <a14:backgroundMark x1="74619" y1="50068" x2="74619" y2="50068"/>
                        <a14:backgroundMark x1="74443" y1="50749" x2="74443" y2="50749"/>
                        <a14:backgroundMark x1="77433" y1="53542" x2="77433" y2="53542"/>
                        <a14:backgroundMark x1="77374" y1="55381" x2="77374" y2="55381"/>
                        <a14:backgroundMark x1="77374" y1="55722" x2="77374" y2="55722"/>
                        <a14:backgroundMark x1="53693" y1="38488" x2="53693" y2="38488"/>
                        <a14:backgroundMark x1="54455" y1="38079" x2="54455" y2="38079"/>
                      </a14:backgroundRemoval>
                    </a14:imgEffect>
                  </a14:imgLayer>
                </a14:imgProps>
              </a:ext>
            </a:extLst>
          </a:blip>
          <a:srcRect b="3025"/>
          <a:stretch/>
        </p:blipFill>
        <p:spPr>
          <a:xfrm>
            <a:off x="-180528" y="2481407"/>
            <a:ext cx="5244809" cy="4376593"/>
          </a:xfrm>
          <a:prstGeom prst="rect">
            <a:avLst/>
          </a:prstGeom>
        </p:spPr>
      </p:pic>
      <p:pic>
        <p:nvPicPr>
          <p:cNvPr id="13" name="Рисунок 12">
            <a:extLst>
              <a:ext uri="{FF2B5EF4-FFF2-40B4-BE49-F238E27FC236}">
                <a16:creationId xmlns:a16="http://schemas.microsoft.com/office/drawing/2014/main" id="{50304A72-094B-4E43-85F0-183BAE23474C}"/>
              </a:ext>
            </a:extLst>
          </p:cNvPr>
          <p:cNvPicPr>
            <a:picLocks noChangeAspect="1"/>
          </p:cNvPicPr>
          <p:nvPr/>
        </p:nvPicPr>
        <p:blipFill rotWithShape="1">
          <a:blip r:embed="rId5">
            <a:extLst>
              <a:ext uri="{28A0092B-C50C-407E-A947-70E740481C1C}">
                <a14:useLocalDpi xmlns:a14="http://schemas.microsoft.com/office/drawing/2010/main" val="0"/>
              </a:ext>
            </a:extLst>
          </a:blip>
          <a:srcRect l="16368" t="14014" r="9645" b="25298"/>
          <a:stretch/>
        </p:blipFill>
        <p:spPr>
          <a:xfrm>
            <a:off x="899592" y="-20156"/>
            <a:ext cx="2232248" cy="1124744"/>
          </a:xfrm>
          <a:prstGeom prst="rect">
            <a:avLst/>
          </a:prstGeom>
        </p:spPr>
      </p:pic>
      <p:pic>
        <p:nvPicPr>
          <p:cNvPr id="2" name="Рисунок 1">
            <a:extLst>
              <a:ext uri="{FF2B5EF4-FFF2-40B4-BE49-F238E27FC236}">
                <a16:creationId xmlns:a16="http://schemas.microsoft.com/office/drawing/2014/main" id="{7162B75D-A6AD-5859-B4F9-10F64DD43121}"/>
              </a:ext>
            </a:extLst>
          </p:cNvPr>
          <p:cNvPicPr>
            <a:picLocks noChangeAspect="1"/>
          </p:cNvPicPr>
          <p:nvPr/>
        </p:nvPicPr>
        <p:blipFill>
          <a:blip r:embed="rId6"/>
          <a:stretch>
            <a:fillRect/>
          </a:stretch>
        </p:blipFill>
        <p:spPr>
          <a:xfrm>
            <a:off x="210925" y="182945"/>
            <a:ext cx="3500463" cy="790581"/>
          </a:xfrm>
          <a:prstGeom prst="rect">
            <a:avLst/>
          </a:prstGeom>
        </p:spPr>
      </p:pic>
    </p:spTree>
    <p:extLst>
      <p:ext uri="{BB962C8B-B14F-4D97-AF65-F5344CB8AC3E}">
        <p14:creationId xmlns:p14="http://schemas.microsoft.com/office/powerpoint/2010/main" val="1699937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7E2ADE1-FEA1-5795-88AB-72CA457582A7}"/>
              </a:ext>
            </a:extLst>
          </p:cNvPr>
          <p:cNvSpPr>
            <a:spLocks noGrp="1"/>
          </p:cNvSpPr>
          <p:nvPr>
            <p:ph type="title"/>
          </p:nvPr>
        </p:nvSpPr>
        <p:spPr>
          <a:xfrm>
            <a:off x="-1" y="0"/>
            <a:ext cx="9143999" cy="849745"/>
          </a:xfrm>
        </p:spPr>
        <p:txBody>
          <a:bodyPr>
            <a:noAutofit/>
          </a:bodyPr>
          <a:lstStyle/>
          <a:p>
            <a:r>
              <a:rPr lang="en-US" sz="3200" b="1" dirty="0">
                <a:latin typeface="+mn-lt"/>
              </a:rPr>
              <a:t>Engineering is a practice of changing physical world to the better.</a:t>
            </a:r>
            <a:endParaRPr lang="ru-RU" sz="3200" b="1" dirty="0">
              <a:latin typeface="+mn-lt"/>
            </a:endParaRPr>
          </a:p>
        </p:txBody>
      </p:sp>
      <p:sp>
        <p:nvSpPr>
          <p:cNvPr id="3" name="Объект 2">
            <a:extLst>
              <a:ext uri="{FF2B5EF4-FFF2-40B4-BE49-F238E27FC236}">
                <a16:creationId xmlns:a16="http://schemas.microsoft.com/office/drawing/2014/main" id="{5A68BF18-C90F-0DDA-2AF5-C70E036877FB}"/>
              </a:ext>
            </a:extLst>
          </p:cNvPr>
          <p:cNvSpPr>
            <a:spLocks noGrp="1"/>
          </p:cNvSpPr>
          <p:nvPr>
            <p:ph idx="1"/>
          </p:nvPr>
        </p:nvSpPr>
        <p:spPr>
          <a:xfrm>
            <a:off x="0" y="849745"/>
            <a:ext cx="9143998" cy="1510146"/>
          </a:xfrm>
        </p:spPr>
        <p:txBody>
          <a:bodyPr>
            <a:noAutofit/>
          </a:bodyPr>
          <a:lstStyle/>
          <a:p>
            <a:pPr marL="0" indent="0">
              <a:buNone/>
            </a:pPr>
            <a:r>
              <a:rPr lang="en-US" sz="1300" b="1" dirty="0"/>
              <a:t>What is </a:t>
            </a:r>
            <a:r>
              <a:rPr lang="ru-RU" sz="1300" b="1" dirty="0"/>
              <a:t>«</a:t>
            </a:r>
            <a:r>
              <a:rPr lang="en-US" sz="1300" b="1" dirty="0"/>
              <a:t>better for the world</a:t>
            </a:r>
            <a:r>
              <a:rPr lang="ru-RU" sz="1300" b="1" dirty="0"/>
              <a:t>»? </a:t>
            </a:r>
            <a:r>
              <a:rPr lang="en-US" sz="1300" b="1" dirty="0"/>
              <a:t>Variants</a:t>
            </a:r>
            <a:r>
              <a:rPr lang="ru-RU" sz="1300" b="1" dirty="0"/>
              <a:t>:</a:t>
            </a:r>
          </a:p>
          <a:p>
            <a:r>
              <a:rPr lang="en-US" sz="1300" b="1" dirty="0"/>
              <a:t>Ethical answers. Ethic is a science about </a:t>
            </a:r>
            <a:r>
              <a:rPr lang="ru-RU" sz="1300" b="1" dirty="0"/>
              <a:t>«</a:t>
            </a:r>
            <a:r>
              <a:rPr lang="en-US" sz="1300" b="1" dirty="0"/>
              <a:t>what is goodness, what is </a:t>
            </a:r>
            <a:r>
              <a:rPr lang="en-US" sz="1300" b="1" dirty="0" err="1"/>
              <a:t>wickednessl</a:t>
            </a:r>
            <a:r>
              <a:rPr lang="en-US" sz="1300" b="1" dirty="0"/>
              <a:t>, what is better actions</a:t>
            </a:r>
            <a:r>
              <a:rPr lang="ru-RU" sz="1300" b="1" dirty="0"/>
              <a:t> </a:t>
            </a:r>
            <a:r>
              <a:rPr lang="en-US" sz="1300" b="1" dirty="0"/>
              <a:t>that lead for better world</a:t>
            </a:r>
            <a:r>
              <a:rPr lang="ru-RU" sz="1300" b="1" dirty="0"/>
              <a:t>»</a:t>
            </a:r>
          </a:p>
          <a:p>
            <a:r>
              <a:rPr lang="en-US" sz="1300" b="1" dirty="0" err="1"/>
              <a:t>Technoevolutionary</a:t>
            </a:r>
            <a:r>
              <a:rPr lang="en-US" sz="1300" b="1" dirty="0"/>
              <a:t> improvement: multi-level evolutionary continuous quasi-optimizations that reflect frustrations from conflicts between system levels.
Actions to minimize the free energy, according to the theory of active inference, minimizing their unpleasant "surprises"</a:t>
            </a:r>
            <a:endParaRPr lang="ru-RU" sz="1300" b="1" dirty="0"/>
          </a:p>
        </p:txBody>
      </p:sp>
      <p:pic>
        <p:nvPicPr>
          <p:cNvPr id="5" name="Рисунок 4">
            <a:extLst>
              <a:ext uri="{FF2B5EF4-FFF2-40B4-BE49-F238E27FC236}">
                <a16:creationId xmlns:a16="http://schemas.microsoft.com/office/drawing/2014/main" id="{563BFCCD-4CF0-1C0B-412C-AB83C88906C0}"/>
              </a:ext>
            </a:extLst>
          </p:cNvPr>
          <p:cNvPicPr>
            <a:picLocks noChangeAspect="1"/>
          </p:cNvPicPr>
          <p:nvPr/>
        </p:nvPicPr>
        <p:blipFill>
          <a:blip r:embed="rId2"/>
          <a:stretch>
            <a:fillRect/>
          </a:stretch>
        </p:blipFill>
        <p:spPr>
          <a:xfrm>
            <a:off x="0" y="2359891"/>
            <a:ext cx="9144000" cy="4527302"/>
          </a:xfrm>
          <a:prstGeom prst="rect">
            <a:avLst/>
          </a:prstGeom>
        </p:spPr>
      </p:pic>
      <p:sp>
        <p:nvSpPr>
          <p:cNvPr id="4" name="Номер слайда 3">
            <a:extLst>
              <a:ext uri="{FF2B5EF4-FFF2-40B4-BE49-F238E27FC236}">
                <a16:creationId xmlns:a16="http://schemas.microsoft.com/office/drawing/2014/main" id="{924CA5F3-5CDA-BBC8-017D-5FF14A47A69A}"/>
              </a:ext>
            </a:extLst>
          </p:cNvPr>
          <p:cNvSpPr>
            <a:spLocks noGrp="1"/>
          </p:cNvSpPr>
          <p:nvPr>
            <p:ph type="sldNum" sz="quarter" idx="12"/>
          </p:nvPr>
        </p:nvSpPr>
        <p:spPr>
          <a:xfrm>
            <a:off x="7086598" y="6492875"/>
            <a:ext cx="2057400" cy="365125"/>
          </a:xfrm>
        </p:spPr>
        <p:txBody>
          <a:bodyPr/>
          <a:lstStyle/>
          <a:p>
            <a:fld id="{C84F76B6-6155-42AC-B024-73025507AB5D}" type="slidenum">
              <a:rPr lang="ru-RU" smtClean="0"/>
              <a:t>2</a:t>
            </a:fld>
            <a:endParaRPr lang="ru-RU" dirty="0"/>
          </a:p>
        </p:txBody>
      </p:sp>
    </p:spTree>
    <p:extLst>
      <p:ext uri="{BB962C8B-B14F-4D97-AF65-F5344CB8AC3E}">
        <p14:creationId xmlns:p14="http://schemas.microsoft.com/office/powerpoint/2010/main" val="1853611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787108C-D240-4D82-A13E-B42EC09DEC1B}"/>
              </a:ext>
            </a:extLst>
          </p:cNvPr>
          <p:cNvSpPr>
            <a:spLocks noGrp="1"/>
          </p:cNvSpPr>
          <p:nvPr>
            <p:ph type="title"/>
          </p:nvPr>
        </p:nvSpPr>
        <p:spPr>
          <a:xfrm>
            <a:off x="676199" y="0"/>
            <a:ext cx="7886700" cy="629741"/>
          </a:xfrm>
        </p:spPr>
        <p:txBody>
          <a:bodyPr>
            <a:normAutofit fontScale="90000"/>
          </a:bodyPr>
          <a:lstStyle/>
          <a:p>
            <a:r>
              <a:rPr lang="en-US" b="1" dirty="0">
                <a:latin typeface="+mn-lt"/>
              </a:rPr>
              <a:t>Singularity</a:t>
            </a:r>
            <a:endParaRPr lang="ru-RU" b="1" dirty="0">
              <a:latin typeface="+mn-lt"/>
            </a:endParaRPr>
          </a:p>
        </p:txBody>
      </p:sp>
      <p:sp>
        <p:nvSpPr>
          <p:cNvPr id="4" name="Номер слайда 3">
            <a:extLst>
              <a:ext uri="{FF2B5EF4-FFF2-40B4-BE49-F238E27FC236}">
                <a16:creationId xmlns:a16="http://schemas.microsoft.com/office/drawing/2014/main" id="{F7E9B340-7AD9-4810-B41B-C6CC785B517C}"/>
              </a:ext>
            </a:extLst>
          </p:cNvPr>
          <p:cNvSpPr>
            <a:spLocks noGrp="1"/>
          </p:cNvSpPr>
          <p:nvPr>
            <p:ph type="sldNum" sz="quarter" idx="12"/>
          </p:nvPr>
        </p:nvSpPr>
        <p:spPr/>
        <p:txBody>
          <a:bodyPr/>
          <a:lstStyle/>
          <a:p>
            <a:fld id="{C84F76B6-6155-42AC-B024-73025507AB5D}" type="slidenum">
              <a:rPr lang="ru-RU" smtClean="0"/>
              <a:t>3</a:t>
            </a:fld>
            <a:endParaRPr lang="ru-RU"/>
          </a:p>
        </p:txBody>
      </p:sp>
      <p:pic>
        <p:nvPicPr>
          <p:cNvPr id="8" name="Рисунок 7">
            <a:extLst>
              <a:ext uri="{FF2B5EF4-FFF2-40B4-BE49-F238E27FC236}">
                <a16:creationId xmlns:a16="http://schemas.microsoft.com/office/drawing/2014/main" id="{43B91BC4-5BFE-4EEF-80DD-170D7C4023C7}"/>
              </a:ext>
            </a:extLst>
          </p:cNvPr>
          <p:cNvPicPr>
            <a:picLocks noChangeAspect="1"/>
          </p:cNvPicPr>
          <p:nvPr/>
        </p:nvPicPr>
        <p:blipFill>
          <a:blip r:embed="rId2"/>
          <a:stretch>
            <a:fillRect/>
          </a:stretch>
        </p:blipFill>
        <p:spPr>
          <a:xfrm>
            <a:off x="3944438" y="1373941"/>
            <a:ext cx="5199562" cy="4247317"/>
          </a:xfrm>
          <a:prstGeom prst="rect">
            <a:avLst/>
          </a:prstGeom>
        </p:spPr>
      </p:pic>
      <p:sp>
        <p:nvSpPr>
          <p:cNvPr id="3" name="Прямоугольник 2">
            <a:extLst>
              <a:ext uri="{FF2B5EF4-FFF2-40B4-BE49-F238E27FC236}">
                <a16:creationId xmlns:a16="http://schemas.microsoft.com/office/drawing/2014/main" id="{F3599DF5-502E-4DF4-B63D-48109E4D350C}"/>
              </a:ext>
            </a:extLst>
          </p:cNvPr>
          <p:cNvSpPr/>
          <p:nvPr/>
        </p:nvSpPr>
        <p:spPr>
          <a:xfrm>
            <a:off x="112889" y="1181497"/>
            <a:ext cx="4091776" cy="5078313"/>
          </a:xfrm>
          <a:prstGeom prst="rect">
            <a:avLst/>
          </a:prstGeom>
        </p:spPr>
        <p:txBody>
          <a:bodyPr wrap="square">
            <a:spAutoFit/>
          </a:bodyPr>
          <a:lstStyle/>
          <a:p>
            <a:r>
              <a:rPr lang="en-US" b="1" dirty="0" err="1"/>
              <a:t>Vernor</a:t>
            </a:r>
            <a:r>
              <a:rPr lang="en-US" b="1" dirty="0"/>
              <a:t> </a:t>
            </a:r>
            <a:r>
              <a:rPr lang="en-US" b="1" dirty="0" err="1"/>
              <a:t>Vinge</a:t>
            </a:r>
            <a:r>
              <a:rPr lang="en-US" b="1" dirty="0"/>
              <a:t> (January 1983, popularization of </a:t>
            </a:r>
            <a:r>
              <a:rPr lang="en-US" b="1" dirty="0" err="1"/>
              <a:t>I.J.Good's</a:t>
            </a:r>
            <a:r>
              <a:rPr lang="en-US" b="1" dirty="0"/>
              <a:t> thesis 1965):
</a:t>
            </a:r>
          </a:p>
          <a:p>
            <a:pPr marL="285750" indent="-285750">
              <a:buFont typeface="Arial" panose="020B0604020202020204" pitchFamily="34" charset="0"/>
              <a:buChar char="•"/>
            </a:pPr>
            <a:r>
              <a:rPr lang="en-US" b="1" dirty="0"/>
              <a:t>Thirty years before the creation of artificial intelligence [2013, modern assessment from "very soon" to "in a couple of decades"]
Artificial intelligence will apply its intelligence to augment itself. 
Very soon after that, man will cease to be the king of nature (as primates are now). 
It is impossible to predict what will happen after that, but the world will change at such a speed that the common man will not be able to deal with it (</a:t>
            </a:r>
            <a:r>
              <a:rPr lang="en-US" b="1" dirty="0" err="1"/>
              <a:t>sombody</a:t>
            </a:r>
            <a:r>
              <a:rPr lang="en-US" b="1" dirty="0"/>
              <a:t> say, "already here").
</a:t>
            </a:r>
            <a:endParaRPr lang="ru-RU" dirty="0"/>
          </a:p>
        </p:txBody>
      </p:sp>
    </p:spTree>
    <p:extLst>
      <p:ext uri="{BB962C8B-B14F-4D97-AF65-F5344CB8AC3E}">
        <p14:creationId xmlns:p14="http://schemas.microsoft.com/office/powerpoint/2010/main" val="2280204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0" y="0"/>
            <a:ext cx="5555152" cy="2607398"/>
          </a:xfrm>
        </p:spPr>
        <p:txBody>
          <a:bodyPr>
            <a:normAutofit fontScale="90000"/>
          </a:bodyPr>
          <a:lstStyle/>
          <a:p>
            <a:r>
              <a:rPr lang="en-US" sz="2200" b="1" dirty="0">
                <a:latin typeface="+mn-lt"/>
              </a:rPr>
              <a:t>Cyborgs</a:t>
            </a:r>
            <a:r>
              <a:rPr lang="ru-RU" sz="2200" b="1" dirty="0">
                <a:latin typeface="+mn-lt"/>
              </a:rPr>
              <a:t> </a:t>
            </a:r>
            <a:r>
              <a:rPr lang="en-US" sz="2200" b="1" dirty="0">
                <a:latin typeface="+mn-lt"/>
              </a:rPr>
              <a:t>as agent with augmented intelligence</a:t>
            </a:r>
            <a:r>
              <a:rPr lang="ru-RU" sz="1800" b="1" dirty="0">
                <a:latin typeface="+mn-lt"/>
              </a:rPr>
              <a:t>:</a:t>
            </a:r>
            <a:br>
              <a:rPr lang="ru-RU" sz="1800" b="1" dirty="0">
                <a:latin typeface="+mn-lt"/>
              </a:rPr>
            </a:br>
            <a:r>
              <a:rPr lang="ru-RU" sz="1800" b="1" dirty="0">
                <a:latin typeface="+mn-lt"/>
              </a:rPr>
              <a:t> -- </a:t>
            </a:r>
            <a:r>
              <a:rPr lang="en-US" sz="3100" b="1" dirty="0">
                <a:latin typeface="+mn-lt"/>
              </a:rPr>
              <a:t>cyb</a:t>
            </a:r>
            <a:r>
              <a:rPr lang="en-US" sz="1800" b="1" dirty="0">
                <a:latin typeface="+mn-lt"/>
              </a:rPr>
              <a:t>ernetic </a:t>
            </a:r>
            <a:r>
              <a:rPr lang="en-US" sz="3100" b="1" dirty="0">
                <a:latin typeface="+mn-lt"/>
              </a:rPr>
              <a:t>org</a:t>
            </a:r>
            <a:r>
              <a:rPr lang="en-US" sz="1800" b="1" dirty="0">
                <a:latin typeface="+mn-lt"/>
              </a:rPr>
              <a:t>anisms</a:t>
            </a:r>
            <a:br>
              <a:rPr lang="en-US" sz="1800" b="1" dirty="0">
                <a:latin typeface="+mn-lt"/>
              </a:rPr>
            </a:br>
            <a:r>
              <a:rPr lang="ru-RU" sz="1800" b="1" dirty="0">
                <a:latin typeface="+mn-lt"/>
              </a:rPr>
              <a:t> </a:t>
            </a:r>
            <a:r>
              <a:rPr lang="en-US" sz="1800" b="1" dirty="0">
                <a:latin typeface="+mn-lt"/>
              </a:rPr>
              <a:t>-- </a:t>
            </a:r>
            <a:r>
              <a:rPr lang="en-US" sz="3100" b="1" dirty="0">
                <a:latin typeface="+mn-lt"/>
              </a:rPr>
              <a:t>cyb</a:t>
            </a:r>
            <a:r>
              <a:rPr lang="en-US" sz="1800" b="1" dirty="0">
                <a:latin typeface="+mn-lt"/>
              </a:rPr>
              <a:t>ernetic </a:t>
            </a:r>
            <a:r>
              <a:rPr lang="en-US" sz="3100" b="1" dirty="0">
                <a:latin typeface="+mn-lt"/>
              </a:rPr>
              <a:t>org</a:t>
            </a:r>
            <a:r>
              <a:rPr lang="en-US" sz="1800" b="1" dirty="0">
                <a:latin typeface="+mn-lt"/>
              </a:rPr>
              <a:t>anizations</a:t>
            </a:r>
            <a:br>
              <a:rPr lang="ru-RU" sz="2200" b="1" dirty="0">
                <a:latin typeface="+mn-lt"/>
              </a:rPr>
            </a:br>
            <a:r>
              <a:rPr lang="en-US" sz="1800" b="1" dirty="0">
                <a:latin typeface="+mn-lt"/>
              </a:rPr>
              <a:t>Exocortex, </a:t>
            </a:r>
            <a:r>
              <a:rPr lang="en-US" sz="1800" b="1" dirty="0" err="1">
                <a:latin typeface="+mn-lt"/>
              </a:rPr>
              <a:t>exobody</a:t>
            </a:r>
            <a:r>
              <a:rPr lang="en-US" sz="1800" b="1" dirty="0">
                <a:latin typeface="+mn-lt"/>
              </a:rPr>
              <a:t> – this is </a:t>
            </a:r>
            <a:r>
              <a:rPr lang="ru-RU" sz="1800" b="1" dirty="0">
                <a:latin typeface="+mn-lt"/>
              </a:rPr>
              <a:t>«</a:t>
            </a:r>
            <a:r>
              <a:rPr lang="en-US" sz="1800" b="1" dirty="0">
                <a:latin typeface="+mn-lt"/>
              </a:rPr>
              <a:t>cyber</a:t>
            </a:r>
            <a:r>
              <a:rPr lang="ru-RU" sz="1800" b="1" dirty="0">
                <a:latin typeface="+mn-lt"/>
              </a:rPr>
              <a:t>».</a:t>
            </a:r>
            <a:br>
              <a:rPr lang="en-US" sz="1800" b="1" dirty="0">
                <a:latin typeface="+mn-lt"/>
              </a:rPr>
            </a:br>
            <a:r>
              <a:rPr lang="en-US" sz="1800" b="1" dirty="0">
                <a:latin typeface="+mn-lt"/>
              </a:rPr>
              <a:t>It works even without automation or AI. It as simple as "electronic flipchart". Cyborg provides control of multi-camera attention to the important things first, predictions (generative </a:t>
            </a:r>
            <a:r>
              <a:rPr lang="en-US" sz="1800" b="1" dirty="0" err="1">
                <a:latin typeface="+mn-lt"/>
              </a:rPr>
              <a:t>explanable</a:t>
            </a:r>
            <a:r>
              <a:rPr lang="en-US" sz="1800" b="1" dirty="0">
                <a:latin typeface="+mn-lt"/>
              </a:rPr>
              <a:t> models of the world – AI and more simple computations) second.</a:t>
            </a:r>
            <a:endParaRPr lang="ru-RU" b="1" dirty="0">
              <a:latin typeface="+mn-lt"/>
            </a:endParaRPr>
          </a:p>
        </p:txBody>
      </p:sp>
      <p:sp>
        <p:nvSpPr>
          <p:cNvPr id="7" name="Объект 6"/>
          <p:cNvSpPr>
            <a:spLocks noGrp="1"/>
          </p:cNvSpPr>
          <p:nvPr>
            <p:ph idx="1"/>
          </p:nvPr>
        </p:nvSpPr>
        <p:spPr>
          <a:xfrm>
            <a:off x="313954" y="2888055"/>
            <a:ext cx="5407836" cy="3969945"/>
          </a:xfrm>
        </p:spPr>
        <p:txBody>
          <a:bodyPr>
            <a:normAutofit/>
          </a:bodyPr>
          <a:lstStyle/>
          <a:p>
            <a:r>
              <a:rPr lang="en-US" sz="1600" dirty="0"/>
              <a:t>Self-collectedness as a consciousness  that deal with attention control (aiming and locking on the typed object)</a:t>
            </a:r>
          </a:p>
          <a:p>
            <a:r>
              <a:rPr lang="en-US" sz="1600" dirty="0"/>
              <a:t>Consciousness as in panpsychism</a:t>
            </a:r>
            <a:r>
              <a:rPr lang="ru-RU" sz="1600" dirty="0"/>
              <a:t> </a:t>
            </a:r>
            <a:r>
              <a:rPr lang="en-US" sz="1600" dirty="0"/>
              <a:t>with minimal </a:t>
            </a:r>
            <a:r>
              <a:rPr lang="en-US" sz="1600" dirty="0" err="1"/>
              <a:t>phisicalism</a:t>
            </a:r>
            <a:endParaRPr lang="en-US" sz="1600" dirty="0"/>
          </a:p>
          <a:p>
            <a:r>
              <a:rPr lang="en-US" sz="1600" dirty="0"/>
              <a:t>Scaleless in system kinds (cyber-physical, personal. collective, social) – due to scaleless model of consciousness and attention</a:t>
            </a:r>
          </a:p>
          <a:p>
            <a:r>
              <a:rPr lang="en-US" sz="1600" dirty="0"/>
              <a:t>Scaleless in time – on spot, in inference, in a project, in lifetime</a:t>
            </a:r>
          </a:p>
          <a:p>
            <a:r>
              <a:rPr lang="en-US" sz="1600" dirty="0"/>
              <a:t>Supported by computers, no hope for biology here</a:t>
            </a:r>
          </a:p>
          <a:p>
            <a:r>
              <a:rPr lang="en-US" sz="1600" b="1" dirty="0"/>
              <a:t>Operations are discussed separately (inferences in the exocortex: calculations in AI systems, not in the human brain)
Actions in the world (machines, robots, </a:t>
            </a:r>
            <a:r>
              <a:rPr lang="en-US" sz="1600" b="1" dirty="0" err="1"/>
              <a:t>exobody</a:t>
            </a:r>
            <a:r>
              <a:rPr lang="en-US" sz="1600" b="1" dirty="0"/>
              <a:t>) are discussed separately</a:t>
            </a:r>
          </a:p>
        </p:txBody>
      </p:sp>
      <p:sp>
        <p:nvSpPr>
          <p:cNvPr id="5" name="Номер слайда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4F76B6-6155-42AC-B024-73025507AB5D}"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5152" y="0"/>
            <a:ext cx="3588848" cy="2392565"/>
          </a:xfrm>
          <a:prstGeom prst="rect">
            <a:avLst/>
          </a:prstGeom>
        </p:spPr>
      </p:pic>
      <p:sp>
        <p:nvSpPr>
          <p:cNvPr id="8" name="TextBox 7">
            <a:extLst>
              <a:ext uri="{FF2B5EF4-FFF2-40B4-BE49-F238E27FC236}">
                <a16:creationId xmlns:a16="http://schemas.microsoft.com/office/drawing/2014/main" id="{FED2639D-6E91-4D0A-AF6D-22054692D7D8}"/>
              </a:ext>
            </a:extLst>
          </p:cNvPr>
          <p:cNvSpPr txBox="1"/>
          <p:nvPr/>
        </p:nvSpPr>
        <p:spPr>
          <a:xfrm>
            <a:off x="5555152" y="2457271"/>
            <a:ext cx="3611240" cy="1200329"/>
          </a:xfrm>
          <a:prstGeom prst="rect">
            <a:avLst/>
          </a:prstGeom>
          <a:noFill/>
        </p:spPr>
        <p:txBody>
          <a:bodyPr wrap="square" rtlCol="0">
            <a:spAutoFit/>
          </a:bodyPr>
          <a:lstStyle/>
          <a:p>
            <a:r>
              <a:rPr lang="en-US" dirty="0"/>
              <a:t>Standard model of consciousness (Graziano)</a:t>
            </a:r>
            <a:br>
              <a:rPr lang="en-US" dirty="0"/>
            </a:br>
            <a:r>
              <a:rPr lang="en-US" dirty="0"/>
              <a:t>Integrated Information Theory of Consciousness</a:t>
            </a:r>
            <a:r>
              <a:rPr lang="ru-RU" dirty="0"/>
              <a:t>, </a:t>
            </a:r>
            <a:r>
              <a:rPr lang="en-US" dirty="0"/>
              <a:t>IIT (</a:t>
            </a:r>
            <a:r>
              <a:rPr lang="en-US" dirty="0" err="1"/>
              <a:t>Tononi</a:t>
            </a:r>
            <a:r>
              <a:rPr lang="en-US" dirty="0"/>
              <a:t>)</a:t>
            </a:r>
            <a:endParaRPr lang="ru-RU" dirty="0"/>
          </a:p>
        </p:txBody>
      </p:sp>
    </p:spTree>
    <p:extLst>
      <p:ext uri="{BB962C8B-B14F-4D97-AF65-F5344CB8AC3E}">
        <p14:creationId xmlns:p14="http://schemas.microsoft.com/office/powerpoint/2010/main" val="1818839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E1115F3-DC0E-483D-BCD6-4CDDEC980F33}"/>
              </a:ext>
            </a:extLst>
          </p:cNvPr>
          <p:cNvSpPr>
            <a:spLocks noGrp="1"/>
          </p:cNvSpPr>
          <p:nvPr>
            <p:ph type="title"/>
          </p:nvPr>
        </p:nvSpPr>
        <p:spPr>
          <a:xfrm>
            <a:off x="0" y="0"/>
            <a:ext cx="9144000" cy="1026597"/>
          </a:xfrm>
        </p:spPr>
        <p:txBody>
          <a:bodyPr>
            <a:normAutofit fontScale="90000"/>
          </a:bodyPr>
          <a:lstStyle/>
          <a:p>
            <a:pPr algn="ctr"/>
            <a:r>
              <a:rPr lang="en-US" b="1" dirty="0">
                <a:latin typeface="+mn-lt"/>
              </a:rPr>
              <a:t>How to save the world (from entropy)?! </a:t>
            </a:r>
            <a:br>
              <a:rPr lang="en-US" b="1" dirty="0">
                <a:latin typeface="+mn-lt"/>
              </a:rPr>
            </a:br>
            <a:r>
              <a:rPr lang="en-US" b="1" dirty="0">
                <a:latin typeface="+mn-lt"/>
              </a:rPr>
              <a:t>Continue the Enlightenment!</a:t>
            </a:r>
            <a:endParaRPr lang="ru-RU" b="1" dirty="0">
              <a:latin typeface="+mn-lt"/>
            </a:endParaRPr>
          </a:p>
        </p:txBody>
      </p:sp>
      <p:sp>
        <p:nvSpPr>
          <p:cNvPr id="3" name="Объект 2">
            <a:extLst>
              <a:ext uri="{FF2B5EF4-FFF2-40B4-BE49-F238E27FC236}">
                <a16:creationId xmlns:a16="http://schemas.microsoft.com/office/drawing/2014/main" id="{2D5B2352-9481-413D-91A8-1738AADEFDC4}"/>
              </a:ext>
            </a:extLst>
          </p:cNvPr>
          <p:cNvSpPr>
            <a:spLocks noGrp="1"/>
          </p:cNvSpPr>
          <p:nvPr>
            <p:ph idx="1"/>
          </p:nvPr>
        </p:nvSpPr>
        <p:spPr>
          <a:xfrm>
            <a:off x="376208" y="1208544"/>
            <a:ext cx="7886700" cy="5649455"/>
          </a:xfrm>
        </p:spPr>
        <p:txBody>
          <a:bodyPr>
            <a:normAutofit fontScale="92500" lnSpcReduction="20000"/>
          </a:bodyPr>
          <a:lstStyle/>
          <a:p>
            <a:pPr marL="220980" indent="0" algn="just">
              <a:lnSpc>
                <a:spcPct val="107000"/>
              </a:lnSpc>
              <a:spcAft>
                <a:spcPts val="800"/>
              </a:spcAft>
              <a:buNone/>
            </a:pPr>
            <a:r>
              <a:rPr lang="en-US" sz="1800" b="1" dirty="0">
                <a:latin typeface="Verdana" panose="020B0604030504040204" pitchFamily="34" charset="0"/>
                <a:ea typeface="Calibri" panose="020F0502020204030204" pitchFamily="34" charset="0"/>
                <a:cs typeface="Times New Roman" panose="02020603050405020304" pitchFamily="18" charset="0"/>
              </a:rPr>
              <a:t>1. Understand how the open-ended </a:t>
            </a:r>
            <a:r>
              <a:rPr lang="en-US" sz="1800" b="1" dirty="0" err="1">
                <a:latin typeface="Verdana" panose="020B0604030504040204" pitchFamily="34" charset="0"/>
                <a:ea typeface="Calibri" panose="020F0502020204030204" pitchFamily="34" charset="0"/>
                <a:cs typeface="Times New Roman" panose="02020603050405020304" pitchFamily="18" charset="0"/>
              </a:rPr>
              <a:t>evolition</a:t>
            </a:r>
            <a:r>
              <a:rPr lang="en-US" sz="1800" b="1" dirty="0">
                <a:latin typeface="Verdana" panose="020B0604030504040204" pitchFamily="34" charset="0"/>
                <a:ea typeface="Calibri" panose="020F0502020204030204" pitchFamily="34" charset="0"/>
                <a:cs typeface="Times New Roman" panose="02020603050405020304" pitchFamily="18" charset="0"/>
              </a:rPr>
              <a:t> and </a:t>
            </a:r>
            <a:r>
              <a:rPr lang="en-US" sz="1800" b="1" dirty="0" err="1">
                <a:latin typeface="Verdana" panose="020B0604030504040204" pitchFamily="34" charset="0"/>
                <a:ea typeface="Calibri" panose="020F0502020204030204" pitchFamily="34" charset="0"/>
                <a:cs typeface="Times New Roman" panose="02020603050405020304" pitchFamily="18" charset="0"/>
              </a:rPr>
              <a:t>thechnoevolution</a:t>
            </a:r>
            <a:r>
              <a:rPr lang="en-US" sz="1800" b="1" dirty="0">
                <a:latin typeface="Verdana" panose="020B0604030504040204" pitchFamily="34" charset="0"/>
                <a:ea typeface="Calibri" panose="020F0502020204030204" pitchFamily="34" charset="0"/>
                <a:cs typeface="Times New Roman" panose="02020603050405020304" pitchFamily="18" charset="0"/>
              </a:rPr>
              <a:t> works. What are ways to speed it up by choosing a more efficient algorithm with smart mutations?
2. Enhance the intelligence of individuals by teaching people to thinking skills (</a:t>
            </a:r>
            <a:r>
              <a:rPr lang="ru-RU" sz="1800" b="1" dirty="0">
                <a:latin typeface="Verdana" panose="020B0604030504040204" pitchFamily="34" charset="0"/>
                <a:ea typeface="Calibri" panose="020F0502020204030204" pitchFamily="34" charset="0"/>
                <a:cs typeface="Times New Roman" panose="02020603050405020304" pitchFamily="18" charset="0"/>
              </a:rPr>
              <a:t>«</a:t>
            </a:r>
            <a:r>
              <a:rPr lang="en-US" sz="1800" b="1" dirty="0">
                <a:latin typeface="Verdana" panose="020B0604030504040204" pitchFamily="34" charset="0"/>
                <a:ea typeface="Calibri" panose="020F0502020204030204" pitchFamily="34" charset="0"/>
                <a:cs typeface="Times New Roman" panose="02020603050405020304" pitchFamily="18" charset="0"/>
              </a:rPr>
              <a:t>intelligence stack</a:t>
            </a:r>
            <a:r>
              <a:rPr lang="ru-RU" sz="1800" b="1" dirty="0">
                <a:latin typeface="Verdana" panose="020B0604030504040204" pitchFamily="34" charset="0"/>
                <a:ea typeface="Calibri" panose="020F0502020204030204" pitchFamily="34" charset="0"/>
                <a:cs typeface="Times New Roman" panose="02020603050405020304" pitchFamily="18" charset="0"/>
              </a:rPr>
              <a:t>»</a:t>
            </a:r>
            <a:r>
              <a:rPr lang="en-US" sz="1800" b="1" dirty="0">
                <a:latin typeface="Verdana" panose="020B0604030504040204" pitchFamily="34" charset="0"/>
                <a:ea typeface="Calibri" panose="020F0502020204030204" pitchFamily="34" charset="0"/>
                <a:cs typeface="Times New Roman" panose="02020603050405020304" pitchFamily="18" charset="0"/>
              </a:rPr>
              <a:t> of thinking practices). This also applies to computers</a:t>
            </a:r>
            <a:r>
              <a:rPr lang="ru-RU" sz="1800" b="1" dirty="0">
                <a:latin typeface="Verdana" panose="020B0604030504040204" pitchFamily="34" charset="0"/>
                <a:ea typeface="Calibri" panose="020F0502020204030204" pitchFamily="34" charset="0"/>
                <a:cs typeface="Times New Roman" panose="02020603050405020304" pitchFamily="18" charset="0"/>
              </a:rPr>
              <a:t>/</a:t>
            </a:r>
            <a:r>
              <a:rPr lang="en-US" sz="1800" b="1" dirty="0">
                <a:latin typeface="Verdana" panose="020B0604030504040204" pitchFamily="34" charset="0"/>
                <a:ea typeface="Calibri" panose="020F0502020204030204" pitchFamily="34" charset="0"/>
                <a:cs typeface="Times New Roman" panose="02020603050405020304" pitchFamily="18" charset="0"/>
              </a:rPr>
              <a:t>AI, the intelligence stack is necessary for any intelligence, not just human intelligence!
3. Strengthen the intelligence of individual computer programs (develop more universal AI), and not only develop more effective algorithms, but also increase the computer power available to these algorithms. Develop robotics: enhance the possibilities of embodied action.
4. Develop distributed collective thinking and action (personal and corporate networks of computers/robots and people, and then these will be </a:t>
            </a:r>
            <a:r>
              <a:rPr lang="ru-RU" sz="1800" b="1" dirty="0">
                <a:latin typeface="Verdana" panose="020B0604030504040204" pitchFamily="34" charset="0"/>
                <a:ea typeface="Calibri" panose="020F0502020204030204" pitchFamily="34" charset="0"/>
                <a:cs typeface="Times New Roman" panose="02020603050405020304" pitchFamily="18" charset="0"/>
              </a:rPr>
              <a:t>«</a:t>
            </a:r>
            <a:r>
              <a:rPr lang="en-US" sz="1800" b="1" dirty="0">
                <a:latin typeface="Verdana" panose="020B0604030504040204" pitchFamily="34" charset="0"/>
                <a:ea typeface="Calibri" panose="020F0502020204030204" pitchFamily="34" charset="0"/>
                <a:cs typeface="Times New Roman" panose="02020603050405020304" pitchFamily="18" charset="0"/>
              </a:rPr>
              <a:t>networks of networks</a:t>
            </a:r>
            <a:r>
              <a:rPr lang="ru-RU" sz="1800" b="1" dirty="0">
                <a:latin typeface="Verdana" panose="020B0604030504040204" pitchFamily="34" charset="0"/>
                <a:ea typeface="Calibri" panose="020F0502020204030204" pitchFamily="34" charset="0"/>
                <a:cs typeface="Times New Roman" panose="02020603050405020304" pitchFamily="18" charset="0"/>
              </a:rPr>
              <a:t>»</a:t>
            </a:r>
            <a:r>
              <a:rPr lang="en-US" sz="1800" b="1" dirty="0">
                <a:latin typeface="Verdana" panose="020B0604030504040204" pitchFamily="34" charset="0"/>
                <a:ea typeface="Calibri" panose="020F0502020204030204" pitchFamily="34" charset="0"/>
                <a:cs typeface="Times New Roman" panose="02020603050405020304" pitchFamily="18" charset="0"/>
              </a:rPr>
              <a:t>)
5. To ensure the proper level of physicality (embodiment), both natural and machine (both the development of body control in humans and the use of robots - the joint inclusion of bodies and robots of the network).</a:t>
            </a:r>
            <a:r>
              <a:rPr lang="ru-RU" sz="1800" b="1" dirty="0">
                <a:latin typeface="Verdana" panose="020B0604030504040204" pitchFamily="34" charset="0"/>
                <a:ea typeface="Calibri" panose="020F0502020204030204" pitchFamily="34" charset="0"/>
                <a:cs typeface="Times New Roman" panose="02020603050405020304" pitchFamily="18" charset="0"/>
              </a:rPr>
              <a:t> </a:t>
            </a:r>
            <a:r>
              <a:rPr lang="en-US" sz="1800" b="1" dirty="0">
                <a:latin typeface="Verdana" panose="020B0604030504040204" pitchFamily="34" charset="0"/>
                <a:ea typeface="Calibri" panose="020F0502020204030204" pitchFamily="34" charset="0"/>
                <a:cs typeface="Times New Roman" panose="02020603050405020304" pitchFamily="18" charset="0"/>
              </a:rPr>
              <a:t>Change the world, not only think about it!</a:t>
            </a:r>
            <a:endParaRPr lang="ru-RU" sz="1800" dirty="0">
              <a:effectLst/>
              <a:latin typeface="Verdana" panose="020B0604030504040204" pitchFamily="34" charset="0"/>
              <a:ea typeface="Calibri" panose="020F0502020204030204" pitchFamily="34" charset="0"/>
              <a:cs typeface="Times New Roman" panose="02020603050405020304" pitchFamily="18" charset="0"/>
            </a:endParaRPr>
          </a:p>
        </p:txBody>
      </p:sp>
      <p:sp>
        <p:nvSpPr>
          <p:cNvPr id="4" name="Номер слайда 3">
            <a:extLst>
              <a:ext uri="{FF2B5EF4-FFF2-40B4-BE49-F238E27FC236}">
                <a16:creationId xmlns:a16="http://schemas.microsoft.com/office/drawing/2014/main" id="{A2BFD88E-1773-4443-9206-BCE13757FFCF}"/>
              </a:ext>
            </a:extLst>
          </p:cNvPr>
          <p:cNvSpPr>
            <a:spLocks noGrp="1"/>
          </p:cNvSpPr>
          <p:nvPr>
            <p:ph type="sldNum" sz="quarter" idx="12"/>
          </p:nvPr>
        </p:nvSpPr>
        <p:spPr/>
        <p:txBody>
          <a:bodyPr/>
          <a:lstStyle/>
          <a:p>
            <a:fld id="{C84F76B6-6155-42AC-B024-73025507AB5D}" type="slidenum">
              <a:rPr lang="ru-RU" smtClean="0"/>
              <a:t>5</a:t>
            </a:fld>
            <a:endParaRPr lang="ru-RU" dirty="0"/>
          </a:p>
        </p:txBody>
      </p:sp>
    </p:spTree>
    <p:extLst>
      <p:ext uri="{BB962C8B-B14F-4D97-AF65-F5344CB8AC3E}">
        <p14:creationId xmlns:p14="http://schemas.microsoft.com/office/powerpoint/2010/main" val="2092388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6" name="Объект 8">
            <a:extLst>
              <a:ext uri="{FF2B5EF4-FFF2-40B4-BE49-F238E27FC236}">
                <a16:creationId xmlns:a16="http://schemas.microsoft.com/office/drawing/2014/main" id="{56F2806A-979F-41AE-B9D9-7F7BE9F544E3}"/>
              </a:ext>
            </a:extLst>
          </p:cNvPr>
          <p:cNvGraphicFramePr>
            <a:graphicFrameLocks/>
          </p:cNvGraphicFramePr>
          <p:nvPr>
            <p:extLst>
              <p:ext uri="{D42A27DB-BD31-4B8C-83A1-F6EECF244321}">
                <p14:modId xmlns:p14="http://schemas.microsoft.com/office/powerpoint/2010/main" val="1203413656"/>
              </p:ext>
            </p:extLst>
          </p:nvPr>
        </p:nvGraphicFramePr>
        <p:xfrm>
          <a:off x="159901" y="1965407"/>
          <a:ext cx="2456550" cy="4716506"/>
        </p:xfrm>
        <a:graphic>
          <a:graphicData uri="http://schemas.openxmlformats.org/drawingml/2006/table">
            <a:tbl>
              <a:tblPr firstRow="1" firstCol="1" bandRow="1">
                <a:tableStyleId>{5C22544A-7EE6-4342-B048-85BDC9FD1C3A}</a:tableStyleId>
              </a:tblPr>
              <a:tblGrid>
                <a:gridCol w="2456550">
                  <a:extLst>
                    <a:ext uri="{9D8B030D-6E8A-4147-A177-3AD203B41FA5}">
                      <a16:colId xmlns:a16="http://schemas.microsoft.com/office/drawing/2014/main" val="1791730070"/>
                    </a:ext>
                  </a:extLst>
                </a:gridCol>
              </a:tblGrid>
              <a:tr h="342457">
                <a:tc>
                  <a:txBody>
                    <a:bodyPr/>
                    <a:lstStyle/>
                    <a:p>
                      <a:r>
                        <a:rPr lang="en-US" dirty="0">
                          <a:effectLst/>
                          <a:latin typeface="Segoe UI Web (West European)"/>
                        </a:rPr>
                        <a:t>Systems Engineering</a:t>
                      </a:r>
                    </a:p>
                  </a:txBody>
                  <a:tcPr marL="144000" marR="144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solidFill>
                      <a:schemeClr val="bg2">
                        <a:lumMod val="50000"/>
                      </a:schemeClr>
                    </a:solidFill>
                  </a:tcPr>
                </a:tc>
                <a:extLst>
                  <a:ext uri="{0D108BD9-81ED-4DB2-BD59-A6C34878D82A}">
                    <a16:rowId xmlns:a16="http://schemas.microsoft.com/office/drawing/2014/main" val="3257020933"/>
                  </a:ext>
                </a:extLst>
              </a:tr>
              <a:tr h="272751">
                <a:tc>
                  <a:txBody>
                    <a:bodyPr/>
                    <a:lstStyle/>
                    <a:p>
                      <a:r>
                        <a:rPr lang="en-US" dirty="0">
                          <a:effectLst/>
                          <a:latin typeface="Segoe UI Web (West European)"/>
                        </a:rPr>
                        <a:t>Methodology</a:t>
                      </a:r>
                    </a:p>
                  </a:txBody>
                  <a:tcPr marL="144000" marR="144000"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11680127"/>
                  </a:ext>
                </a:extLst>
              </a:tr>
              <a:tr h="272751">
                <a:tc>
                  <a:txBody>
                    <a:bodyPr/>
                    <a:lstStyle/>
                    <a:p>
                      <a:r>
                        <a:rPr lang="en-US" dirty="0">
                          <a:effectLst/>
                          <a:latin typeface="Segoe UI Web (West European)"/>
                        </a:rPr>
                        <a:t>Rhetoric</a:t>
                      </a:r>
                    </a:p>
                  </a:txBody>
                  <a:tcPr marL="144000" marR="144000" marT="0" marB="0"/>
                </a:tc>
                <a:extLst>
                  <a:ext uri="{0D108BD9-81ED-4DB2-BD59-A6C34878D82A}">
                    <a16:rowId xmlns:a16="http://schemas.microsoft.com/office/drawing/2014/main" val="1169685429"/>
                  </a:ext>
                </a:extLst>
              </a:tr>
              <a:tr h="272751">
                <a:tc>
                  <a:txBody>
                    <a:bodyPr/>
                    <a:lstStyle/>
                    <a:p>
                      <a:r>
                        <a:rPr lang="en-US" dirty="0">
                          <a:effectLst/>
                          <a:latin typeface="Segoe UI Web (West European)"/>
                        </a:rPr>
                        <a:t>Ethics</a:t>
                      </a:r>
                    </a:p>
                  </a:txBody>
                  <a:tcPr marL="144000" marR="144000" marT="0" marB="0"/>
                </a:tc>
                <a:extLst>
                  <a:ext uri="{0D108BD9-81ED-4DB2-BD59-A6C34878D82A}">
                    <a16:rowId xmlns:a16="http://schemas.microsoft.com/office/drawing/2014/main" val="2890405891"/>
                  </a:ext>
                </a:extLst>
              </a:tr>
              <a:tr h="272751">
                <a:tc>
                  <a:txBody>
                    <a:bodyPr/>
                    <a:lstStyle/>
                    <a:p>
                      <a:r>
                        <a:rPr lang="en-US" dirty="0">
                          <a:effectLst/>
                          <a:latin typeface="Segoe UI Web (West European)"/>
                        </a:rPr>
                        <a:t>Aesthetics</a:t>
                      </a:r>
                    </a:p>
                  </a:txBody>
                  <a:tcPr marL="144000" marR="144000" marT="0" marB="0"/>
                </a:tc>
                <a:extLst>
                  <a:ext uri="{0D108BD9-81ED-4DB2-BD59-A6C34878D82A}">
                    <a16:rowId xmlns:a16="http://schemas.microsoft.com/office/drawing/2014/main" val="1435856189"/>
                  </a:ext>
                </a:extLst>
              </a:tr>
              <a:tr h="273957">
                <a:tc>
                  <a:txBody>
                    <a:bodyPr/>
                    <a:lstStyle/>
                    <a:p>
                      <a:r>
                        <a:rPr lang="en-US" dirty="0">
                          <a:effectLst/>
                          <a:latin typeface="Segoe UI Web (West European)"/>
                        </a:rPr>
                        <a:t>Research</a:t>
                      </a:r>
                    </a:p>
                  </a:txBody>
                  <a:tcPr marL="144000" marR="144000" marT="0" marB="0"/>
                </a:tc>
                <a:extLst>
                  <a:ext uri="{0D108BD9-81ED-4DB2-BD59-A6C34878D82A}">
                    <a16:rowId xmlns:a16="http://schemas.microsoft.com/office/drawing/2014/main" val="2316517317"/>
                  </a:ext>
                </a:extLst>
              </a:tr>
              <a:tr h="272751">
                <a:tc>
                  <a:txBody>
                    <a:bodyPr/>
                    <a:lstStyle/>
                    <a:p>
                      <a:r>
                        <a:rPr lang="en-US" dirty="0">
                          <a:effectLst/>
                          <a:latin typeface="Segoe UI Web (West European)"/>
                        </a:rPr>
                        <a:t>Rationality</a:t>
                      </a:r>
                    </a:p>
                  </a:txBody>
                  <a:tcPr marL="144000" marR="144000" marT="0" marB="0"/>
                </a:tc>
                <a:extLst>
                  <a:ext uri="{0D108BD9-81ED-4DB2-BD59-A6C34878D82A}">
                    <a16:rowId xmlns:a16="http://schemas.microsoft.com/office/drawing/2014/main" val="354500010"/>
                  </a:ext>
                </a:extLst>
              </a:tr>
              <a:tr h="275576">
                <a:tc>
                  <a:txBody>
                    <a:bodyPr/>
                    <a:lstStyle/>
                    <a:p>
                      <a:r>
                        <a:rPr lang="en-US" dirty="0">
                          <a:effectLst/>
                          <a:latin typeface="Segoe UI Web (West European)"/>
                        </a:rPr>
                        <a:t>Logics</a:t>
                      </a:r>
                    </a:p>
                  </a:txBody>
                  <a:tcPr marL="144000" marR="144000" marT="0" marB="0"/>
                </a:tc>
                <a:extLst>
                  <a:ext uri="{0D108BD9-81ED-4DB2-BD59-A6C34878D82A}">
                    <a16:rowId xmlns:a16="http://schemas.microsoft.com/office/drawing/2014/main" val="412481971"/>
                  </a:ext>
                </a:extLst>
              </a:tr>
              <a:tr h="309088">
                <a:tc>
                  <a:txBody>
                    <a:bodyPr/>
                    <a:lstStyle/>
                    <a:p>
                      <a:r>
                        <a:rPr lang="en-US" dirty="0">
                          <a:effectLst/>
                          <a:latin typeface="Segoe UI Web (West European)"/>
                        </a:rPr>
                        <a:t>Algorithmics</a:t>
                      </a:r>
                    </a:p>
                  </a:txBody>
                  <a:tcPr marL="144000" marR="144000" marT="0" marB="0"/>
                </a:tc>
                <a:extLst>
                  <a:ext uri="{0D108BD9-81ED-4DB2-BD59-A6C34878D82A}">
                    <a16:rowId xmlns:a16="http://schemas.microsoft.com/office/drawing/2014/main" val="2850902048"/>
                  </a:ext>
                </a:extLst>
              </a:tr>
              <a:tr h="272751">
                <a:tc>
                  <a:txBody>
                    <a:bodyPr/>
                    <a:lstStyle/>
                    <a:p>
                      <a:r>
                        <a:rPr lang="en-US" dirty="0">
                          <a:effectLst/>
                          <a:latin typeface="Segoe UI Web (West European)"/>
                        </a:rPr>
                        <a:t>Ontology</a:t>
                      </a:r>
                    </a:p>
                  </a:txBody>
                  <a:tcPr marL="144000" marR="144000" marT="0" marB="0"/>
                </a:tc>
                <a:extLst>
                  <a:ext uri="{0D108BD9-81ED-4DB2-BD59-A6C34878D82A}">
                    <a16:rowId xmlns:a16="http://schemas.microsoft.com/office/drawing/2014/main" val="1556355930"/>
                  </a:ext>
                </a:extLst>
              </a:tr>
              <a:tr h="272751">
                <a:tc>
                  <a:txBody>
                    <a:bodyPr/>
                    <a:lstStyle/>
                    <a:p>
                      <a:r>
                        <a:rPr lang="en-US" dirty="0">
                          <a:effectLst/>
                          <a:latin typeface="Segoe UI Web (West European)"/>
                        </a:rPr>
                        <a:t>Theory of Concepts</a:t>
                      </a:r>
                    </a:p>
                  </a:txBody>
                  <a:tcPr marL="144000" marR="144000" marT="0" marB="0"/>
                </a:tc>
                <a:extLst>
                  <a:ext uri="{0D108BD9-81ED-4DB2-BD59-A6C34878D82A}">
                    <a16:rowId xmlns:a16="http://schemas.microsoft.com/office/drawing/2014/main" val="1548307446"/>
                  </a:ext>
                </a:extLst>
              </a:tr>
              <a:tr h="272751">
                <a:tc>
                  <a:txBody>
                    <a:bodyPr/>
                    <a:lstStyle/>
                    <a:p>
                      <a:r>
                        <a:rPr lang="en-US" dirty="0">
                          <a:effectLst/>
                          <a:latin typeface="Segoe UI Web (West European)"/>
                        </a:rPr>
                        <a:t>Physics</a:t>
                      </a:r>
                    </a:p>
                  </a:txBody>
                  <a:tcPr marL="144000" marR="144000" marT="0" marB="0"/>
                </a:tc>
                <a:extLst>
                  <a:ext uri="{0D108BD9-81ED-4DB2-BD59-A6C34878D82A}">
                    <a16:rowId xmlns:a16="http://schemas.microsoft.com/office/drawing/2014/main" val="2376428202"/>
                  </a:ext>
                </a:extLst>
              </a:tr>
              <a:tr h="272751">
                <a:tc>
                  <a:txBody>
                    <a:bodyPr/>
                    <a:lstStyle/>
                    <a:p>
                      <a:r>
                        <a:rPr lang="en-US" dirty="0">
                          <a:effectLst/>
                          <a:latin typeface="Segoe UI Web (West European)"/>
                        </a:rPr>
                        <a:t>Mathematics</a:t>
                      </a:r>
                    </a:p>
                  </a:txBody>
                  <a:tcPr marL="144000" marR="144000" marT="0" marB="0"/>
                </a:tc>
                <a:extLst>
                  <a:ext uri="{0D108BD9-81ED-4DB2-BD59-A6C34878D82A}">
                    <a16:rowId xmlns:a16="http://schemas.microsoft.com/office/drawing/2014/main" val="3711928295"/>
                  </a:ext>
                </a:extLst>
              </a:tr>
              <a:tr h="290106">
                <a:tc>
                  <a:txBody>
                    <a:bodyPr/>
                    <a:lstStyle/>
                    <a:p>
                      <a:r>
                        <a:rPr lang="en-US" dirty="0">
                          <a:effectLst/>
                          <a:latin typeface="Segoe UI Web (West European)"/>
                        </a:rPr>
                        <a:t>Semantics</a:t>
                      </a:r>
                    </a:p>
                  </a:txBody>
                  <a:tcPr marL="144000" marR="144000" marT="0" marB="0"/>
                </a:tc>
                <a:extLst>
                  <a:ext uri="{0D108BD9-81ED-4DB2-BD59-A6C34878D82A}">
                    <a16:rowId xmlns:a16="http://schemas.microsoft.com/office/drawing/2014/main" val="1549707230"/>
                  </a:ext>
                </a:extLst>
              </a:tr>
              <a:tr h="275576">
                <a:tc>
                  <a:txBody>
                    <a:bodyPr/>
                    <a:lstStyle/>
                    <a:p>
                      <a:r>
                        <a:rPr lang="en-US" dirty="0">
                          <a:effectLst/>
                          <a:latin typeface="Segoe UI Web (West European)"/>
                        </a:rPr>
                        <a:t>Self-collectedness</a:t>
                      </a:r>
                    </a:p>
                  </a:txBody>
                  <a:tcPr marL="144000" marR="144000" marT="0" marB="0"/>
                </a:tc>
                <a:extLst>
                  <a:ext uri="{0D108BD9-81ED-4DB2-BD59-A6C34878D82A}">
                    <a16:rowId xmlns:a16="http://schemas.microsoft.com/office/drawing/2014/main" val="757962700"/>
                  </a:ext>
                </a:extLst>
              </a:tr>
              <a:tr h="272751">
                <a:tc>
                  <a:txBody>
                    <a:bodyPr/>
                    <a:lstStyle/>
                    <a:p>
                      <a:r>
                        <a:rPr lang="en-US" dirty="0">
                          <a:effectLst/>
                          <a:latin typeface="Segoe UI Web (West European)"/>
                        </a:rPr>
                        <a:t>Conceptualization</a:t>
                      </a:r>
                    </a:p>
                  </a:txBody>
                  <a:tcPr marL="144000" marR="144000" marT="0" marB="0"/>
                </a:tc>
                <a:extLst>
                  <a:ext uri="{0D108BD9-81ED-4DB2-BD59-A6C34878D82A}">
                    <a16:rowId xmlns:a16="http://schemas.microsoft.com/office/drawing/2014/main" val="3584516835"/>
                  </a:ext>
                </a:extLst>
              </a:tr>
            </a:tbl>
          </a:graphicData>
        </a:graphic>
      </p:graphicFrame>
      <p:sp>
        <p:nvSpPr>
          <p:cNvPr id="7" name="Заголовок 1">
            <a:extLst>
              <a:ext uri="{FF2B5EF4-FFF2-40B4-BE49-F238E27FC236}">
                <a16:creationId xmlns:a16="http://schemas.microsoft.com/office/drawing/2014/main" id="{A3065235-DC2F-4A1A-952E-02C59D274BC6}"/>
              </a:ext>
            </a:extLst>
          </p:cNvPr>
          <p:cNvSpPr txBox="1">
            <a:spLocks/>
          </p:cNvSpPr>
          <p:nvPr/>
        </p:nvSpPr>
        <p:spPr>
          <a:xfrm>
            <a:off x="-5518" y="1"/>
            <a:ext cx="9144000" cy="91606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3200" b="1" dirty="0">
                <a:solidFill>
                  <a:prstClr val="black"/>
                </a:solidFill>
              </a:rPr>
              <a:t>Fundamental thinking practices</a:t>
            </a:r>
            <a:br>
              <a:rPr lang="en-US" sz="3200" b="1" dirty="0">
                <a:solidFill>
                  <a:prstClr val="black"/>
                </a:solidFill>
              </a:rPr>
            </a:br>
            <a:r>
              <a:rPr lang="en-US" sz="2400" b="1" dirty="0">
                <a:solidFill>
                  <a:prstClr val="black"/>
                </a:solidFill>
              </a:rPr>
              <a:t> Intelligence Stack: practices of augmented intelligence</a:t>
            </a:r>
            <a:endParaRPr kumimoji="0" lang="ru-RU" sz="1100" b="1" i="0" u="none" strike="noStrike" kern="1200" cap="none" spc="0" normalizeH="0" baseline="0" noProof="0" dirty="0">
              <a:ln>
                <a:noFill/>
              </a:ln>
              <a:solidFill>
                <a:prstClr val="black"/>
              </a:solidFill>
              <a:effectLst/>
              <a:uLnTx/>
              <a:uFillTx/>
              <a:latin typeface="Calibri"/>
              <a:ea typeface="+mj-ea"/>
              <a:cs typeface="+mj-cs"/>
            </a:endParaRPr>
          </a:p>
        </p:txBody>
      </p:sp>
      <p:graphicFrame>
        <p:nvGraphicFramePr>
          <p:cNvPr id="8" name="Таблица 7">
            <a:extLst>
              <a:ext uri="{FF2B5EF4-FFF2-40B4-BE49-F238E27FC236}">
                <a16:creationId xmlns:a16="http://schemas.microsoft.com/office/drawing/2014/main" id="{382AF782-D91B-4B70-B4F9-D21E1328B2AF}"/>
              </a:ext>
            </a:extLst>
          </p:cNvPr>
          <p:cNvGraphicFramePr>
            <a:graphicFrameLocks noGrp="1"/>
          </p:cNvGraphicFramePr>
          <p:nvPr>
            <p:extLst>
              <p:ext uri="{D42A27DB-BD31-4B8C-83A1-F6EECF244321}">
                <p14:modId xmlns:p14="http://schemas.microsoft.com/office/powerpoint/2010/main" val="310693206"/>
              </p:ext>
            </p:extLst>
          </p:nvPr>
        </p:nvGraphicFramePr>
        <p:xfrm>
          <a:off x="5536504" y="1887239"/>
          <a:ext cx="3604272" cy="4989079"/>
        </p:xfrm>
        <a:graphic>
          <a:graphicData uri="http://schemas.openxmlformats.org/drawingml/2006/table">
            <a:tbl>
              <a:tblPr/>
              <a:tblGrid>
                <a:gridCol w="1298662">
                  <a:extLst>
                    <a:ext uri="{9D8B030D-6E8A-4147-A177-3AD203B41FA5}">
                      <a16:colId xmlns:a16="http://schemas.microsoft.com/office/drawing/2014/main" val="1009072118"/>
                    </a:ext>
                  </a:extLst>
                </a:gridCol>
                <a:gridCol w="2305610">
                  <a:extLst>
                    <a:ext uri="{9D8B030D-6E8A-4147-A177-3AD203B41FA5}">
                      <a16:colId xmlns:a16="http://schemas.microsoft.com/office/drawing/2014/main" val="3991310476"/>
                    </a:ext>
                  </a:extLst>
                </a:gridCol>
              </a:tblGrid>
              <a:tr h="539103">
                <a:tc>
                  <a:txBody>
                    <a:bodyPr/>
                    <a:lstStyle/>
                    <a:p>
                      <a:r>
                        <a:rPr lang="en-US" sz="1800" b="1" dirty="0">
                          <a:solidFill>
                            <a:schemeClr val="bg1"/>
                          </a:solidFill>
                        </a:rPr>
                        <a:t>Systems level</a:t>
                      </a:r>
                    </a:p>
                  </a:txBody>
                  <a:tcPr marL="12265" marR="12265" marT="6133" marB="61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r>
                        <a:rPr lang="en-US" sz="1800" b="1" kern="1200" dirty="0">
                          <a:solidFill>
                            <a:schemeClr val="bg1"/>
                          </a:solidFill>
                          <a:latin typeface="+mn-lt"/>
                          <a:ea typeface="+mn-ea"/>
                          <a:cs typeface="+mn-cs"/>
                        </a:rPr>
                        <a:t>Applied Engineering</a:t>
                      </a:r>
                      <a:endParaRPr lang="ru-RU" sz="1800" b="1" kern="1200" dirty="0">
                        <a:solidFill>
                          <a:schemeClr val="bg1"/>
                        </a:solidFill>
                        <a:latin typeface="+mn-lt"/>
                        <a:ea typeface="+mn-ea"/>
                        <a:cs typeface="+mn-cs"/>
                      </a:endParaRPr>
                    </a:p>
                  </a:txBody>
                  <a:tcPr marL="12265" marR="12265" marT="6133" marB="61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1952378193"/>
                  </a:ext>
                </a:extLst>
              </a:tr>
              <a:tr h="276440">
                <a:tc>
                  <a:txBody>
                    <a:bodyPr/>
                    <a:lstStyle/>
                    <a:p>
                      <a:pPr fontAlgn="t"/>
                      <a:r>
                        <a:rPr lang="en-US" sz="1400" b="1" kern="1200" dirty="0">
                          <a:solidFill>
                            <a:schemeClr val="lt1"/>
                          </a:solidFill>
                          <a:effectLst/>
                          <a:latin typeface="+mn-lt"/>
                          <a:ea typeface="+mn-ea"/>
                          <a:cs typeface="+mn-cs"/>
                        </a:rPr>
                        <a:t>Humankind</a:t>
                      </a:r>
                      <a:endParaRPr lang="ru-RU" sz="1400" b="1" kern="1200" dirty="0">
                        <a:solidFill>
                          <a:schemeClr val="lt1"/>
                        </a:solidFill>
                        <a:effectLst/>
                        <a:latin typeface="+mn-lt"/>
                        <a:ea typeface="+mn-ea"/>
                        <a:cs typeface="+mn-cs"/>
                      </a:endParaRPr>
                    </a:p>
                  </a:txBody>
                  <a:tcPr marL="12265" marR="12265" marT="6133" marB="61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fontAlgn="t"/>
                      <a:r>
                        <a:rPr lang="en-US" sz="1400" b="1" kern="1200" dirty="0">
                          <a:solidFill>
                            <a:schemeClr val="lt1"/>
                          </a:solidFill>
                          <a:effectLst/>
                          <a:latin typeface="+mn-lt"/>
                          <a:ea typeface="+mn-ea"/>
                          <a:cs typeface="+mn-cs"/>
                        </a:rPr>
                        <a:t>So far, there are none.</a:t>
                      </a:r>
                      <a:endParaRPr lang="ru-RU" sz="1400" b="1" kern="1200" dirty="0">
                        <a:solidFill>
                          <a:schemeClr val="lt1"/>
                        </a:solidFill>
                        <a:effectLst/>
                        <a:latin typeface="+mn-lt"/>
                        <a:ea typeface="+mn-ea"/>
                        <a:cs typeface="+mn-cs"/>
                      </a:endParaRPr>
                    </a:p>
                  </a:txBody>
                  <a:tcPr marL="12265" marR="12265" marT="6133" marB="61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extLst>
                  <a:ext uri="{0D108BD9-81ED-4DB2-BD59-A6C34878D82A}">
                    <a16:rowId xmlns:a16="http://schemas.microsoft.com/office/drawing/2014/main" val="3973001401"/>
                  </a:ext>
                </a:extLst>
              </a:tr>
              <a:tr h="421922">
                <a:tc>
                  <a:txBody>
                    <a:bodyPr/>
                    <a:lstStyle/>
                    <a:p>
                      <a:pPr fontAlgn="t"/>
                      <a:r>
                        <a:rPr lang="en-US" sz="1400" b="1" kern="1200" dirty="0">
                          <a:solidFill>
                            <a:schemeClr val="lt1"/>
                          </a:solidFill>
                          <a:effectLst/>
                          <a:latin typeface="+mn-lt"/>
                          <a:ea typeface="+mn-ea"/>
                          <a:cs typeface="+mn-cs"/>
                        </a:rPr>
                        <a:t>Society</a:t>
                      </a:r>
                      <a:endParaRPr lang="ru-RU" sz="1400" b="1" kern="1200" dirty="0">
                        <a:solidFill>
                          <a:schemeClr val="lt1"/>
                        </a:solidFill>
                        <a:effectLst/>
                        <a:latin typeface="+mn-lt"/>
                        <a:ea typeface="+mn-ea"/>
                        <a:cs typeface="+mn-cs"/>
                      </a:endParaRPr>
                    </a:p>
                  </a:txBody>
                  <a:tcPr marL="12265" marR="12265" marT="6133" marB="61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fontAlgn="t"/>
                      <a:r>
                        <a:rPr lang="en-US" sz="1400" b="1" kern="1200" dirty="0">
                          <a:solidFill>
                            <a:schemeClr val="lt1"/>
                          </a:solidFill>
                          <a:effectLst/>
                          <a:latin typeface="+mn-lt"/>
                          <a:ea typeface="+mn-ea"/>
                          <a:cs typeface="+mn-cs"/>
                        </a:rPr>
                        <a:t>Normative politics, economics</a:t>
                      </a:r>
                      <a:endParaRPr lang="ru-RU" sz="1400" b="1" kern="1200" dirty="0">
                        <a:solidFill>
                          <a:schemeClr val="lt1"/>
                        </a:solidFill>
                        <a:effectLst/>
                        <a:latin typeface="+mn-lt"/>
                        <a:ea typeface="+mn-ea"/>
                        <a:cs typeface="+mn-cs"/>
                      </a:endParaRPr>
                    </a:p>
                  </a:txBody>
                  <a:tcPr marL="12265" marR="12265" marT="6133" marB="61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extLst>
                  <a:ext uri="{0D108BD9-81ED-4DB2-BD59-A6C34878D82A}">
                    <a16:rowId xmlns:a16="http://schemas.microsoft.com/office/drawing/2014/main" val="2536110906"/>
                  </a:ext>
                </a:extLst>
              </a:tr>
              <a:tr h="677271">
                <a:tc>
                  <a:txBody>
                    <a:bodyPr/>
                    <a:lstStyle/>
                    <a:p>
                      <a:pPr fontAlgn="t"/>
                      <a:r>
                        <a:rPr lang="en-US" sz="1400" b="1" kern="1200" dirty="0">
                          <a:solidFill>
                            <a:schemeClr val="lt1"/>
                          </a:solidFill>
                          <a:effectLst/>
                          <a:latin typeface="+mn-lt"/>
                          <a:ea typeface="+mn-ea"/>
                          <a:cs typeface="+mn-cs"/>
                        </a:rPr>
                        <a:t>Community</a:t>
                      </a:r>
                      <a:endParaRPr lang="ru-RU" sz="1400" b="1" kern="1200" dirty="0">
                        <a:solidFill>
                          <a:schemeClr val="lt1"/>
                        </a:solidFill>
                        <a:effectLst/>
                        <a:latin typeface="+mn-lt"/>
                        <a:ea typeface="+mn-ea"/>
                        <a:cs typeface="+mn-cs"/>
                      </a:endParaRPr>
                    </a:p>
                  </a:txBody>
                  <a:tcPr marL="12265" marR="12265" marT="6133" marB="61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fontAlgn="t"/>
                      <a:r>
                        <a:rPr lang="en-US" sz="1400" b="1" kern="1200" dirty="0">
                          <a:solidFill>
                            <a:schemeClr val="lt1"/>
                          </a:solidFill>
                          <a:effectLst/>
                          <a:latin typeface="+mn-lt"/>
                          <a:ea typeface="+mn-ea"/>
                          <a:cs typeface="+mn-cs"/>
                        </a:rPr>
                        <a:t>Cultural development (normative sociology, anthropology)</a:t>
                      </a:r>
                      <a:endParaRPr lang="ru-RU" sz="1400" b="1" kern="1200" dirty="0">
                        <a:solidFill>
                          <a:schemeClr val="lt1"/>
                        </a:solidFill>
                        <a:effectLst/>
                        <a:latin typeface="+mn-lt"/>
                        <a:ea typeface="+mn-ea"/>
                        <a:cs typeface="+mn-cs"/>
                      </a:endParaRPr>
                    </a:p>
                  </a:txBody>
                  <a:tcPr marL="12265" marR="12265" marT="6133" marB="61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extLst>
                  <a:ext uri="{0D108BD9-81ED-4DB2-BD59-A6C34878D82A}">
                    <a16:rowId xmlns:a16="http://schemas.microsoft.com/office/drawing/2014/main" val="814305412"/>
                  </a:ext>
                </a:extLst>
              </a:tr>
              <a:tr h="646240">
                <a:tc>
                  <a:txBody>
                    <a:bodyPr/>
                    <a:lstStyle/>
                    <a:p>
                      <a:pPr fontAlgn="t"/>
                      <a:r>
                        <a:rPr lang="en-US" sz="1400" b="1" kern="1200" dirty="0">
                          <a:solidFill>
                            <a:schemeClr val="lt1"/>
                          </a:solidFill>
                          <a:effectLst/>
                          <a:latin typeface="+mn-lt"/>
                          <a:ea typeface="+mn-ea"/>
                          <a:cs typeface="+mn-cs"/>
                        </a:rPr>
                        <a:t>Organization</a:t>
                      </a:r>
                      <a:endParaRPr lang="ru-RU" sz="1400" b="1" kern="1200" dirty="0">
                        <a:solidFill>
                          <a:schemeClr val="lt1"/>
                        </a:solidFill>
                        <a:effectLst/>
                        <a:latin typeface="+mn-lt"/>
                        <a:ea typeface="+mn-ea"/>
                        <a:cs typeface="+mn-cs"/>
                      </a:endParaRPr>
                    </a:p>
                  </a:txBody>
                  <a:tcPr marL="12265" marR="12265" marT="6133" marB="61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fontAlgn="t"/>
                      <a:r>
                        <a:rPr lang="en-US" sz="1400" b="1" kern="1200" dirty="0">
                          <a:solidFill>
                            <a:schemeClr val="lt1"/>
                          </a:solidFill>
                          <a:effectLst/>
                          <a:latin typeface="+mn-lt"/>
                          <a:ea typeface="+mn-ea"/>
                          <a:cs typeface="+mn-cs"/>
                        </a:rPr>
                        <a:t>Enterprise engineering (operation = operational management)</a:t>
                      </a:r>
                      <a:endParaRPr lang="ru-RU" sz="1400" b="1" kern="1200" dirty="0">
                        <a:solidFill>
                          <a:schemeClr val="lt1"/>
                        </a:solidFill>
                        <a:effectLst/>
                        <a:latin typeface="+mn-lt"/>
                        <a:ea typeface="+mn-ea"/>
                        <a:cs typeface="+mn-cs"/>
                      </a:endParaRPr>
                    </a:p>
                  </a:txBody>
                  <a:tcPr marL="12265" marR="12265" marT="6133" marB="61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extLst>
                  <a:ext uri="{0D108BD9-81ED-4DB2-BD59-A6C34878D82A}">
                    <a16:rowId xmlns:a16="http://schemas.microsoft.com/office/drawing/2014/main" val="3437008646"/>
                  </a:ext>
                </a:extLst>
              </a:tr>
              <a:tr h="646240">
                <a:tc>
                  <a:txBody>
                    <a:bodyPr/>
                    <a:lstStyle/>
                    <a:p>
                      <a:pPr fontAlgn="t"/>
                      <a:r>
                        <a:rPr lang="en-US" sz="1400" b="1" kern="1200" dirty="0">
                          <a:solidFill>
                            <a:schemeClr val="lt1"/>
                          </a:solidFill>
                          <a:effectLst/>
                          <a:latin typeface="+mn-lt"/>
                          <a:ea typeface="+mn-ea"/>
                          <a:cs typeface="+mn-cs"/>
                        </a:rPr>
                        <a:t>Person</a:t>
                      </a:r>
                      <a:r>
                        <a:rPr lang="ru-RU" sz="1400" b="1" kern="1200" dirty="0">
                          <a:solidFill>
                            <a:schemeClr val="lt1"/>
                          </a:solidFill>
                          <a:effectLst/>
                          <a:latin typeface="+mn-lt"/>
                          <a:ea typeface="+mn-ea"/>
                          <a:cs typeface="+mn-cs"/>
                        </a:rPr>
                        <a:t> </a:t>
                      </a:r>
                    </a:p>
                  </a:txBody>
                  <a:tcPr marL="12265" marR="12265" marT="6133" marB="61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fontAlgn="t"/>
                      <a:r>
                        <a:rPr lang="en-US" sz="1400" b="1" kern="1200" dirty="0">
                          <a:solidFill>
                            <a:schemeClr val="lt1"/>
                          </a:solidFill>
                          <a:effectLst/>
                          <a:latin typeface="+mn-lt"/>
                          <a:ea typeface="+mn-ea"/>
                          <a:cs typeface="+mn-cs"/>
                        </a:rPr>
                        <a:t>Psychotherapy, education (based on cognitive science)
</a:t>
                      </a:r>
                      <a:endParaRPr lang="ru-RU" sz="1400" b="1" kern="1200" dirty="0">
                        <a:solidFill>
                          <a:schemeClr val="lt1"/>
                        </a:solidFill>
                        <a:effectLst/>
                        <a:latin typeface="+mn-lt"/>
                        <a:ea typeface="+mn-ea"/>
                        <a:cs typeface="+mn-cs"/>
                      </a:endParaRPr>
                    </a:p>
                  </a:txBody>
                  <a:tcPr marL="12265" marR="12265" marT="6133" marB="61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extLst>
                  <a:ext uri="{0D108BD9-81ED-4DB2-BD59-A6C34878D82A}">
                    <a16:rowId xmlns:a16="http://schemas.microsoft.com/office/drawing/2014/main" val="932389371"/>
                  </a:ext>
                </a:extLst>
              </a:tr>
              <a:tr h="558652">
                <a:tc>
                  <a:txBody>
                    <a:bodyPr/>
                    <a:lstStyle/>
                    <a:p>
                      <a:pPr fontAlgn="t"/>
                      <a:r>
                        <a:rPr lang="en-US" sz="1400" b="1" kern="1200" dirty="0">
                          <a:solidFill>
                            <a:schemeClr val="lt1"/>
                          </a:solidFill>
                          <a:effectLst/>
                          <a:latin typeface="+mn-lt"/>
                          <a:ea typeface="+mn-ea"/>
                          <a:cs typeface="+mn-cs"/>
                        </a:rPr>
                        <a:t>Creatures</a:t>
                      </a:r>
                      <a:endParaRPr lang="ru-RU" sz="1400" b="1" kern="1200" dirty="0">
                        <a:solidFill>
                          <a:schemeClr val="lt1"/>
                        </a:solidFill>
                        <a:effectLst/>
                        <a:latin typeface="+mn-lt"/>
                        <a:ea typeface="+mn-ea"/>
                        <a:cs typeface="+mn-cs"/>
                      </a:endParaRPr>
                    </a:p>
                  </a:txBody>
                  <a:tcPr marL="12265" marR="12265" marT="6133" marB="61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fontAlgn="t"/>
                      <a:r>
                        <a:rPr lang="en-US" sz="1400" b="1" kern="1200" dirty="0">
                          <a:solidFill>
                            <a:schemeClr val="lt1"/>
                          </a:solidFill>
                          <a:effectLst/>
                          <a:latin typeface="+mn-lt"/>
                          <a:ea typeface="+mn-ea"/>
                          <a:cs typeface="+mn-cs"/>
                        </a:rPr>
                        <a:t>Genetic engineering, medicine, agriculture, ...</a:t>
                      </a:r>
                      <a:endParaRPr lang="ru-RU" sz="1400" b="1" kern="1200" dirty="0">
                        <a:solidFill>
                          <a:schemeClr val="lt1"/>
                        </a:solidFill>
                        <a:effectLst/>
                        <a:latin typeface="+mn-lt"/>
                        <a:ea typeface="+mn-ea"/>
                        <a:cs typeface="+mn-cs"/>
                      </a:endParaRPr>
                    </a:p>
                  </a:txBody>
                  <a:tcPr marL="12265" marR="12265" marT="6133" marB="61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extLst>
                  <a:ext uri="{0D108BD9-81ED-4DB2-BD59-A6C34878D82A}">
                    <a16:rowId xmlns:a16="http://schemas.microsoft.com/office/drawing/2014/main" val="454519693"/>
                  </a:ext>
                </a:extLst>
              </a:tr>
              <a:tr h="558653">
                <a:tc>
                  <a:txBody>
                    <a:bodyPr/>
                    <a:lstStyle/>
                    <a:p>
                      <a:pPr fontAlgn="t"/>
                      <a:r>
                        <a:rPr lang="en-US" sz="1400" b="1" kern="1200" dirty="0">
                          <a:solidFill>
                            <a:schemeClr val="lt1"/>
                          </a:solidFill>
                          <a:effectLst/>
                          <a:latin typeface="+mn-lt"/>
                          <a:ea typeface="+mn-ea"/>
                          <a:cs typeface="+mn-cs"/>
                        </a:rPr>
                        <a:t>Cyber-physical systems</a:t>
                      </a:r>
                      <a:endParaRPr lang="ru-RU" sz="1400" b="1" kern="1200" dirty="0">
                        <a:solidFill>
                          <a:schemeClr val="lt1"/>
                        </a:solidFill>
                        <a:effectLst/>
                        <a:latin typeface="+mn-lt"/>
                        <a:ea typeface="+mn-ea"/>
                        <a:cs typeface="+mn-cs"/>
                      </a:endParaRPr>
                    </a:p>
                  </a:txBody>
                  <a:tcPr marL="12265" marR="12265" marT="6133" marB="61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fontAlgn="t"/>
                      <a:r>
                        <a:rPr lang="en-US" sz="1400" b="1" kern="1200" dirty="0">
                          <a:solidFill>
                            <a:schemeClr val="lt1"/>
                          </a:solidFill>
                          <a:effectLst/>
                          <a:latin typeface="+mn-lt"/>
                          <a:ea typeface="+mn-ea"/>
                          <a:cs typeface="+mn-cs"/>
                        </a:rPr>
                        <a:t>Classical systems engineering</a:t>
                      </a:r>
                      <a:endParaRPr lang="ru-RU" sz="1400" b="1" kern="1200" dirty="0">
                        <a:solidFill>
                          <a:schemeClr val="lt1"/>
                        </a:solidFill>
                        <a:effectLst/>
                        <a:latin typeface="+mn-lt"/>
                        <a:ea typeface="+mn-ea"/>
                        <a:cs typeface="+mn-cs"/>
                      </a:endParaRPr>
                    </a:p>
                  </a:txBody>
                  <a:tcPr marL="12265" marR="12265" marT="6133" marB="61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extLst>
                  <a:ext uri="{0D108BD9-81ED-4DB2-BD59-A6C34878D82A}">
                    <a16:rowId xmlns:a16="http://schemas.microsoft.com/office/drawing/2014/main" val="3929340354"/>
                  </a:ext>
                </a:extLst>
              </a:tr>
              <a:tr h="646240">
                <a:tc>
                  <a:txBody>
                    <a:bodyPr/>
                    <a:lstStyle/>
                    <a:p>
                      <a:pPr fontAlgn="t"/>
                      <a:r>
                        <a:rPr lang="en-US" sz="1400" b="1" kern="1200" dirty="0">
                          <a:solidFill>
                            <a:schemeClr val="lt1"/>
                          </a:solidFill>
                          <a:effectLst/>
                          <a:latin typeface="+mn-lt"/>
                          <a:ea typeface="+mn-ea"/>
                          <a:cs typeface="+mn-cs"/>
                        </a:rPr>
                        <a:t>Substance</a:t>
                      </a:r>
                      <a:endParaRPr lang="ru-RU" sz="1400" b="1" kern="1200" dirty="0">
                        <a:solidFill>
                          <a:schemeClr val="lt1"/>
                        </a:solidFill>
                        <a:effectLst/>
                        <a:latin typeface="+mn-lt"/>
                        <a:ea typeface="+mn-ea"/>
                        <a:cs typeface="+mn-cs"/>
                      </a:endParaRPr>
                    </a:p>
                  </a:txBody>
                  <a:tcPr marL="12265" marR="12265" marT="6133" marB="61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fontAlgn="t"/>
                      <a:r>
                        <a:rPr lang="en-US" sz="1400" b="1" kern="1200" dirty="0">
                          <a:solidFill>
                            <a:schemeClr val="lt1"/>
                          </a:solidFill>
                          <a:effectLst/>
                          <a:latin typeface="+mn-lt"/>
                          <a:ea typeface="+mn-ea"/>
                          <a:cs typeface="+mn-cs"/>
                        </a:rPr>
                        <a:t>Chemical synthesis, engineering of </a:t>
                      </a:r>
                      <a:r>
                        <a:rPr lang="en-US" sz="1400" b="1" kern="1200" dirty="0" err="1">
                          <a:solidFill>
                            <a:schemeClr val="lt1"/>
                          </a:solidFill>
                          <a:effectLst/>
                          <a:latin typeface="+mn-lt"/>
                          <a:ea typeface="+mn-ea"/>
                          <a:cs typeface="+mn-cs"/>
                        </a:rPr>
                        <a:t>hardvare</a:t>
                      </a:r>
                      <a:r>
                        <a:rPr lang="en-US" sz="1400" b="1" kern="1200" dirty="0">
                          <a:solidFill>
                            <a:schemeClr val="lt1"/>
                          </a:solidFill>
                          <a:effectLst/>
                          <a:latin typeface="+mn-lt"/>
                          <a:ea typeface="+mn-ea"/>
                          <a:cs typeface="+mn-cs"/>
                        </a:rPr>
                        <a:t>
</a:t>
                      </a:r>
                      <a:endParaRPr lang="ru-RU" sz="1400" b="1" kern="1200" dirty="0">
                        <a:solidFill>
                          <a:schemeClr val="lt1"/>
                        </a:solidFill>
                        <a:effectLst/>
                        <a:latin typeface="+mn-lt"/>
                        <a:ea typeface="+mn-ea"/>
                        <a:cs typeface="+mn-cs"/>
                      </a:endParaRPr>
                    </a:p>
                  </a:txBody>
                  <a:tcPr marL="12265" marR="12265" marT="6133" marB="61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extLst>
                  <a:ext uri="{0D108BD9-81ED-4DB2-BD59-A6C34878D82A}">
                    <a16:rowId xmlns:a16="http://schemas.microsoft.com/office/drawing/2014/main" val="3077698855"/>
                  </a:ext>
                </a:extLst>
              </a:tr>
            </a:tbl>
          </a:graphicData>
        </a:graphic>
      </p:graphicFrame>
      <p:sp>
        <p:nvSpPr>
          <p:cNvPr id="9" name="Стрелка: вправо 8">
            <a:extLst>
              <a:ext uri="{FF2B5EF4-FFF2-40B4-BE49-F238E27FC236}">
                <a16:creationId xmlns:a16="http://schemas.microsoft.com/office/drawing/2014/main" id="{E91A89F9-B3A6-4064-BBA1-A625C84F3149}"/>
              </a:ext>
            </a:extLst>
          </p:cNvPr>
          <p:cNvSpPr/>
          <p:nvPr/>
        </p:nvSpPr>
        <p:spPr>
          <a:xfrm>
            <a:off x="2788439" y="1716600"/>
            <a:ext cx="2644355" cy="954106"/>
          </a:xfrm>
          <a:prstGeom prst="right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1600" dirty="0">
                <a:solidFill>
                  <a:prstClr val="white"/>
                </a:solidFill>
              </a:rPr>
              <a:t>specialization for complexity levels</a:t>
            </a:r>
            <a:endParaRPr kumimoji="0" lang="ru-RU"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61A32BAD-C429-F246-CF42-9B6F758152E0}"/>
              </a:ext>
            </a:extLst>
          </p:cNvPr>
          <p:cNvSpPr txBox="1"/>
          <p:nvPr/>
        </p:nvSpPr>
        <p:spPr>
          <a:xfrm>
            <a:off x="159901" y="916066"/>
            <a:ext cx="3969647" cy="1015663"/>
          </a:xfrm>
          <a:prstGeom prst="rect">
            <a:avLst/>
          </a:prstGeom>
          <a:noFill/>
        </p:spPr>
        <p:txBody>
          <a:bodyPr wrap="square" rtlCol="0">
            <a:spAutoFit/>
          </a:bodyPr>
          <a:lstStyle/>
          <a:p>
            <a:pPr lvl="0">
              <a:defRPr/>
            </a:pPr>
            <a:r>
              <a:rPr lang="en-US" sz="2400" b="1" dirty="0">
                <a:solidFill>
                  <a:prstClr val="black"/>
                </a:solidFill>
              </a:rPr>
              <a:t>Intelligence Stack</a:t>
            </a:r>
            <a:br>
              <a:rPr lang="en-US" sz="2400" b="1" dirty="0">
                <a:solidFill>
                  <a:prstClr val="black"/>
                </a:solidFill>
              </a:rPr>
            </a:br>
            <a:r>
              <a:rPr lang="en-US" b="1" dirty="0">
                <a:solidFill>
                  <a:prstClr val="black"/>
                </a:solidFill>
              </a:rPr>
              <a:t>(fundamental, scale-free, transdisciplinary practices)</a:t>
            </a:r>
            <a:endParaRPr kumimoji="0" lang="ru-RU"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Номер слайда 4">
            <a:extLst>
              <a:ext uri="{FF2B5EF4-FFF2-40B4-BE49-F238E27FC236}">
                <a16:creationId xmlns:a16="http://schemas.microsoft.com/office/drawing/2014/main" id="{657906BD-E98C-44D2-9808-882174ED3A1D}"/>
              </a:ext>
            </a:extLst>
          </p:cNvPr>
          <p:cNvSpPr>
            <a:spLocks noGrp="1"/>
          </p:cNvSpPr>
          <p:nvPr>
            <p:ph type="sldNum" sz="quarter" idx="12"/>
          </p:nvPr>
        </p:nvSpPr>
        <p:spPr>
          <a:xfrm>
            <a:off x="7004882" y="6492874"/>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C3256-7474-4C02-8831-65B70316BAFC}"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ru-RU"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7FB1A1A5-21D5-0CC0-835C-809B6FBCFC76}"/>
              </a:ext>
            </a:extLst>
          </p:cNvPr>
          <p:cNvSpPr txBox="1"/>
          <p:nvPr/>
        </p:nvSpPr>
        <p:spPr>
          <a:xfrm>
            <a:off x="5539728" y="808502"/>
            <a:ext cx="3604272" cy="1015663"/>
          </a:xfrm>
          <a:prstGeom prst="rect">
            <a:avLst/>
          </a:prstGeom>
          <a:noFill/>
        </p:spPr>
        <p:txBody>
          <a:bodyPr wrap="square" rtlCol="0">
            <a:spAutoFit/>
          </a:bodyPr>
          <a:lstStyle/>
          <a:p>
            <a:pPr lvl="0">
              <a:defRPr/>
            </a:pPr>
            <a:r>
              <a:rPr lang="en-US" sz="2400" b="1" dirty="0">
                <a:solidFill>
                  <a:prstClr val="black"/>
                </a:solidFill>
              </a:rPr>
              <a:t>Applied Practices
</a:t>
            </a:r>
            <a:r>
              <a:rPr lang="en-US" b="1" dirty="0">
                <a:solidFill>
                  <a:prstClr val="black"/>
                </a:solidFill>
              </a:rPr>
              <a:t>(engineering of specific scales and types of systems)</a:t>
            </a:r>
            <a:endParaRPr kumimoji="0" lang="ru-RU"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3040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97C9F16-D4FE-059F-697C-4701361A7C54}"/>
              </a:ext>
            </a:extLst>
          </p:cNvPr>
          <p:cNvSpPr>
            <a:spLocks noGrp="1"/>
          </p:cNvSpPr>
          <p:nvPr>
            <p:ph type="title"/>
          </p:nvPr>
        </p:nvSpPr>
        <p:spPr>
          <a:xfrm>
            <a:off x="0" y="0"/>
            <a:ext cx="9144000" cy="1690689"/>
          </a:xfrm>
        </p:spPr>
        <p:txBody>
          <a:bodyPr>
            <a:noAutofit/>
          </a:bodyPr>
          <a:lstStyle/>
          <a:p>
            <a:r>
              <a:rPr lang="en-US" sz="3200" b="1" dirty="0">
                <a:latin typeface="+mn-lt"/>
              </a:rPr>
              <a:t>Trade-off: teach to SoTA or "like everywhere else"? Chosen: teach to SoTA. Pros: We train the elite. Cons: withstand the criticism of the bulk of the peloton.</a:t>
            </a:r>
            <a:endParaRPr lang="ru-RU" sz="3200" dirty="0"/>
          </a:p>
        </p:txBody>
      </p:sp>
      <p:sp>
        <p:nvSpPr>
          <p:cNvPr id="4" name="Номер слайда 3">
            <a:extLst>
              <a:ext uri="{FF2B5EF4-FFF2-40B4-BE49-F238E27FC236}">
                <a16:creationId xmlns:a16="http://schemas.microsoft.com/office/drawing/2014/main" id="{A15CB6B9-3C07-9758-16C7-DD43CB1F4885}"/>
              </a:ext>
            </a:extLst>
          </p:cNvPr>
          <p:cNvSpPr>
            <a:spLocks noGrp="1"/>
          </p:cNvSpPr>
          <p:nvPr>
            <p:ph type="sldNum" sz="quarter" idx="12"/>
          </p:nvPr>
        </p:nvSpPr>
        <p:spPr>
          <a:xfrm>
            <a:off x="7010400" y="6492875"/>
            <a:ext cx="2133600" cy="365125"/>
          </a:xfrm>
        </p:spPr>
        <p:txBody>
          <a:bodyPr/>
          <a:lstStyle/>
          <a:p>
            <a:fld id="{C84F76B6-6155-42AC-B024-73025507AB5D}" type="slidenum">
              <a:rPr lang="ru-RU" smtClean="0"/>
              <a:t>7</a:t>
            </a:fld>
            <a:endParaRPr lang="ru-RU" dirty="0"/>
          </a:p>
        </p:txBody>
      </p:sp>
      <p:pic>
        <p:nvPicPr>
          <p:cNvPr id="5" name="Рисунок 4">
            <a:extLst>
              <a:ext uri="{FF2B5EF4-FFF2-40B4-BE49-F238E27FC236}">
                <a16:creationId xmlns:a16="http://schemas.microsoft.com/office/drawing/2014/main" id="{D7EECC12-770A-88C8-21B4-DC841907021D}"/>
              </a:ext>
            </a:extLst>
          </p:cNvPr>
          <p:cNvPicPr>
            <a:picLocks noChangeAspect="1"/>
          </p:cNvPicPr>
          <p:nvPr/>
        </p:nvPicPr>
        <p:blipFill>
          <a:blip r:embed="rId2"/>
          <a:stretch>
            <a:fillRect/>
          </a:stretch>
        </p:blipFill>
        <p:spPr>
          <a:xfrm>
            <a:off x="1840725" y="1690689"/>
            <a:ext cx="5371605" cy="3584746"/>
          </a:xfrm>
          <a:prstGeom prst="rect">
            <a:avLst/>
          </a:prstGeom>
        </p:spPr>
      </p:pic>
      <p:sp>
        <p:nvSpPr>
          <p:cNvPr id="6" name="Стрелка: вниз 5">
            <a:extLst>
              <a:ext uri="{FF2B5EF4-FFF2-40B4-BE49-F238E27FC236}">
                <a16:creationId xmlns:a16="http://schemas.microsoft.com/office/drawing/2014/main" id="{74881775-F9B1-94E0-892E-E4536F3EE6D3}"/>
              </a:ext>
            </a:extLst>
          </p:cNvPr>
          <p:cNvSpPr/>
          <p:nvPr/>
        </p:nvSpPr>
        <p:spPr>
          <a:xfrm>
            <a:off x="4545333" y="2204880"/>
            <a:ext cx="1662062" cy="9513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We're here</a:t>
            </a:r>
            <a:endParaRPr lang="ru-RU" dirty="0"/>
          </a:p>
        </p:txBody>
      </p:sp>
      <p:sp>
        <p:nvSpPr>
          <p:cNvPr id="7" name="Стрелка: вниз 6">
            <a:extLst>
              <a:ext uri="{FF2B5EF4-FFF2-40B4-BE49-F238E27FC236}">
                <a16:creationId xmlns:a16="http://schemas.microsoft.com/office/drawing/2014/main" id="{E3744204-E654-8CF4-6755-50107B68ACC4}"/>
              </a:ext>
            </a:extLst>
          </p:cNvPr>
          <p:cNvSpPr/>
          <p:nvPr/>
        </p:nvSpPr>
        <p:spPr>
          <a:xfrm>
            <a:off x="2088069" y="1690690"/>
            <a:ext cx="2725093" cy="14682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 will not learn "as everywhere else"</a:t>
            </a:r>
            <a:endParaRPr lang="ru-RU" dirty="0"/>
          </a:p>
        </p:txBody>
      </p:sp>
      <p:sp>
        <p:nvSpPr>
          <p:cNvPr id="8" name="TextBox 7">
            <a:extLst>
              <a:ext uri="{FF2B5EF4-FFF2-40B4-BE49-F238E27FC236}">
                <a16:creationId xmlns:a16="http://schemas.microsoft.com/office/drawing/2014/main" id="{1E0C9A90-DFEA-A61E-94C1-6F10FDF82CC6}"/>
              </a:ext>
            </a:extLst>
          </p:cNvPr>
          <p:cNvSpPr txBox="1"/>
          <p:nvPr/>
        </p:nvSpPr>
        <p:spPr>
          <a:xfrm>
            <a:off x="1760714" y="5396464"/>
            <a:ext cx="5371605" cy="1323439"/>
          </a:xfrm>
          <a:prstGeom prst="rect">
            <a:avLst/>
          </a:prstGeom>
          <a:noFill/>
        </p:spPr>
        <p:txBody>
          <a:bodyPr wrap="square" rtlCol="0">
            <a:spAutoFit/>
          </a:bodyPr>
          <a:lstStyle/>
          <a:p>
            <a:r>
              <a:rPr lang="en-US" sz="1600" b="1" dirty="0"/>
              <a:t>Guess/hypothesis: take SoTA (continuous) software engineering, cyber</a:t>
            </a:r>
            <a:r>
              <a:rPr lang="ru-RU" sz="1600" b="1" dirty="0"/>
              <a:t>-</a:t>
            </a:r>
            <a:r>
              <a:rPr lang="en-US" sz="1600" b="1" dirty="0"/>
              <a:t>physical systems engineering and enterprise engineering, generalize it all for all types of systems (scaleless and continuous systems engineering) – and teach it on a base of full intelligence stack.</a:t>
            </a:r>
            <a:endParaRPr lang="ru-RU" sz="1600" b="1" dirty="0"/>
          </a:p>
        </p:txBody>
      </p:sp>
    </p:spTree>
    <p:extLst>
      <p:ext uri="{BB962C8B-B14F-4D97-AF65-F5344CB8AC3E}">
        <p14:creationId xmlns:p14="http://schemas.microsoft.com/office/powerpoint/2010/main" val="3968833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1B120C3-BA89-43CF-8B7D-08E8A3093FCD}"/>
              </a:ext>
            </a:extLst>
          </p:cNvPr>
          <p:cNvSpPr>
            <a:spLocks noGrp="1"/>
          </p:cNvSpPr>
          <p:nvPr>
            <p:ph type="title"/>
          </p:nvPr>
        </p:nvSpPr>
        <p:spPr>
          <a:xfrm>
            <a:off x="24809" y="1"/>
            <a:ext cx="9094381" cy="846515"/>
          </a:xfrm>
        </p:spPr>
        <p:txBody>
          <a:bodyPr>
            <a:normAutofit fontScale="90000"/>
          </a:bodyPr>
          <a:lstStyle/>
          <a:p>
            <a:r>
              <a:rPr lang="en-US" sz="4000" b="1" dirty="0">
                <a:latin typeface="+mn-lt"/>
              </a:rPr>
              <a:t>Architectural decision for courses</a:t>
            </a:r>
            <a:br>
              <a:rPr lang="en-US" sz="4000" b="1" dirty="0">
                <a:latin typeface="+mn-lt"/>
              </a:rPr>
            </a:br>
            <a:r>
              <a:rPr lang="en-US" sz="2700" b="1" dirty="0">
                <a:latin typeface="+mn-lt"/>
              </a:rPr>
              <a:t>(October </a:t>
            </a:r>
            <a:r>
              <a:rPr lang="ru-RU" sz="2700" b="1" dirty="0">
                <a:latin typeface="+mn-lt"/>
              </a:rPr>
              <a:t>2022, </a:t>
            </a:r>
            <a:r>
              <a:rPr lang="en-US" sz="2700" b="1" dirty="0">
                <a:latin typeface="+mn-lt"/>
              </a:rPr>
              <a:t>draft)</a:t>
            </a:r>
            <a:endParaRPr lang="ru-RU" b="1" dirty="0">
              <a:latin typeface="+mn-lt"/>
            </a:endParaRPr>
          </a:p>
        </p:txBody>
      </p:sp>
      <p:graphicFrame>
        <p:nvGraphicFramePr>
          <p:cNvPr id="5" name="Таблица 5">
            <a:extLst>
              <a:ext uri="{FF2B5EF4-FFF2-40B4-BE49-F238E27FC236}">
                <a16:creationId xmlns:a16="http://schemas.microsoft.com/office/drawing/2014/main" id="{D70960EF-907C-4CDF-A601-A042A3385137}"/>
              </a:ext>
            </a:extLst>
          </p:cNvPr>
          <p:cNvGraphicFramePr>
            <a:graphicFrameLocks noGrp="1"/>
          </p:cNvGraphicFramePr>
          <p:nvPr>
            <p:extLst>
              <p:ext uri="{D42A27DB-BD31-4B8C-83A1-F6EECF244321}">
                <p14:modId xmlns:p14="http://schemas.microsoft.com/office/powerpoint/2010/main" val="2852096088"/>
              </p:ext>
            </p:extLst>
          </p:nvPr>
        </p:nvGraphicFramePr>
        <p:xfrm>
          <a:off x="24809" y="858530"/>
          <a:ext cx="4029249" cy="5953252"/>
        </p:xfrm>
        <a:graphic>
          <a:graphicData uri="http://schemas.openxmlformats.org/drawingml/2006/table">
            <a:tbl>
              <a:tblPr firstRow="1" bandRow="1">
                <a:tableStyleId>{5C22544A-7EE6-4342-B048-85BDC9FD1C3A}</a:tableStyleId>
              </a:tblPr>
              <a:tblGrid>
                <a:gridCol w="1532387">
                  <a:extLst>
                    <a:ext uri="{9D8B030D-6E8A-4147-A177-3AD203B41FA5}">
                      <a16:colId xmlns:a16="http://schemas.microsoft.com/office/drawing/2014/main" val="800062460"/>
                    </a:ext>
                  </a:extLst>
                </a:gridCol>
                <a:gridCol w="364884">
                  <a:extLst>
                    <a:ext uri="{9D8B030D-6E8A-4147-A177-3AD203B41FA5}">
                      <a16:colId xmlns:a16="http://schemas.microsoft.com/office/drawing/2014/main" val="874845550"/>
                    </a:ext>
                  </a:extLst>
                </a:gridCol>
                <a:gridCol w="372857">
                  <a:extLst>
                    <a:ext uri="{9D8B030D-6E8A-4147-A177-3AD203B41FA5}">
                      <a16:colId xmlns:a16="http://schemas.microsoft.com/office/drawing/2014/main" val="284042344"/>
                    </a:ext>
                  </a:extLst>
                </a:gridCol>
                <a:gridCol w="535384">
                  <a:extLst>
                    <a:ext uri="{9D8B030D-6E8A-4147-A177-3AD203B41FA5}">
                      <a16:colId xmlns:a16="http://schemas.microsoft.com/office/drawing/2014/main" val="2230766085"/>
                    </a:ext>
                  </a:extLst>
                </a:gridCol>
                <a:gridCol w="391978">
                  <a:extLst>
                    <a:ext uri="{9D8B030D-6E8A-4147-A177-3AD203B41FA5}">
                      <a16:colId xmlns:a16="http://schemas.microsoft.com/office/drawing/2014/main" val="1625340972"/>
                    </a:ext>
                  </a:extLst>
                </a:gridCol>
                <a:gridCol w="391978">
                  <a:extLst>
                    <a:ext uri="{9D8B030D-6E8A-4147-A177-3AD203B41FA5}">
                      <a16:colId xmlns:a16="http://schemas.microsoft.com/office/drawing/2014/main" val="2630608446"/>
                    </a:ext>
                  </a:extLst>
                </a:gridCol>
                <a:gridCol w="439781">
                  <a:extLst>
                    <a:ext uri="{9D8B030D-6E8A-4147-A177-3AD203B41FA5}">
                      <a16:colId xmlns:a16="http://schemas.microsoft.com/office/drawing/2014/main" val="1927694171"/>
                    </a:ext>
                  </a:extLst>
                </a:gridCol>
              </a:tblGrid>
              <a:tr h="1981534">
                <a:tc>
                  <a:txBody>
                    <a:bodyPr/>
                    <a:lstStyle/>
                    <a:p>
                      <a:pPr algn="r"/>
                      <a:r>
                        <a:rPr lang="ru-RU" sz="1400" dirty="0"/>
                        <a:t> </a:t>
                      </a:r>
                      <a:r>
                        <a:rPr lang="en-US" sz="1400" dirty="0"/>
                        <a:t>Main courses</a:t>
                      </a:r>
                      <a:br>
                        <a:rPr lang="ru-RU" sz="1200" dirty="0"/>
                      </a:br>
                      <a:endParaRPr lang="ru-RU" sz="1400" dirty="0"/>
                    </a:p>
                    <a:p>
                      <a:endParaRPr lang="ru-RU" sz="1400" dirty="0"/>
                    </a:p>
                    <a:p>
                      <a:endParaRPr lang="ru-RU" sz="1400" dirty="0"/>
                    </a:p>
                    <a:p>
                      <a:br>
                        <a:rPr lang="ru-RU" sz="1400" dirty="0"/>
                      </a:br>
                      <a:endParaRPr lang="ru-RU" sz="1400" dirty="0"/>
                    </a:p>
                    <a:p>
                      <a:r>
                        <a:rPr lang="en-US" sz="1400" dirty="0"/>
                        <a:t>Fundamental thinking practices</a:t>
                      </a:r>
                      <a:endParaRPr lang="ru-RU" sz="1400" dirty="0"/>
                    </a:p>
                  </a:txBody>
                  <a:tcPr>
                    <a:lnTlToBr w="12700" cap="flat" cmpd="sng" algn="ctr">
                      <a:solidFill>
                        <a:schemeClr val="tx1"/>
                      </a:solidFill>
                      <a:prstDash val="solid"/>
                      <a:round/>
                      <a:headEnd type="none" w="med" len="med"/>
                      <a:tailEnd type="none" w="med" len="med"/>
                    </a:lnTlToB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err="1"/>
                        <a:t>Ontologics</a:t>
                      </a:r>
                      <a:r>
                        <a:rPr lang="en-US" sz="1000" dirty="0"/>
                        <a:t> and Communication
</a:t>
                      </a:r>
                      <a:endParaRPr lang="ru-RU" sz="1000" dirty="0">
                        <a:solidFill>
                          <a:schemeClr val="bg1"/>
                        </a:solidFill>
                      </a:endParaRPr>
                    </a:p>
                  </a:txBody>
                  <a:tcPr vert="vert270"/>
                </a:tc>
                <a:tc>
                  <a:txBody>
                    <a:bodyPr/>
                    <a:lstStyle/>
                    <a:p>
                      <a:r>
                        <a:rPr lang="en-US" sz="1000" dirty="0">
                          <a:solidFill>
                            <a:schemeClr val="bg1"/>
                          </a:solidFill>
                        </a:rPr>
                        <a:t>Self-collectedness</a:t>
                      </a:r>
                      <a:endParaRPr lang="ru-RU" sz="1000" dirty="0">
                        <a:solidFill>
                          <a:schemeClr val="bg1"/>
                        </a:solidFill>
                      </a:endParaRPr>
                    </a:p>
                  </a:txBody>
                  <a:tcPr vert="vert270"/>
                </a:tc>
                <a:tc>
                  <a:txBody>
                    <a:bodyPr/>
                    <a:lstStyle/>
                    <a:p>
                      <a:r>
                        <a:rPr lang="en-US" sz="1000" dirty="0"/>
                        <a:t>Practical Systems Thinking
</a:t>
                      </a:r>
                      <a:endParaRPr lang="ru-RU" sz="1000" dirty="0"/>
                    </a:p>
                  </a:txBody>
                  <a:tcPr vert="vert270"/>
                </a:tc>
                <a:tc>
                  <a:txBody>
                    <a:bodyPr/>
                    <a:lstStyle/>
                    <a:p>
                      <a:r>
                        <a:rPr lang="en-US" sz="1000" dirty="0">
                          <a:solidFill>
                            <a:schemeClr val="bg1"/>
                          </a:solidFill>
                        </a:rPr>
                        <a:t>Methodology</a:t>
                      </a:r>
                      <a:endParaRPr lang="ru-RU" sz="1000" dirty="0">
                        <a:solidFill>
                          <a:schemeClr val="bg1"/>
                        </a:solidFill>
                      </a:endParaRPr>
                    </a:p>
                  </a:txBody>
                  <a:tcPr vert="vert270"/>
                </a:tc>
                <a:tc>
                  <a:txBody>
                    <a:bodyPr/>
                    <a:lstStyle/>
                    <a:p>
                      <a:r>
                        <a:rPr lang="en-US" sz="1000" dirty="0">
                          <a:solidFill>
                            <a:schemeClr val="bg1"/>
                          </a:solidFill>
                        </a:rPr>
                        <a:t>Systems Engineering
</a:t>
                      </a:r>
                      <a:endParaRPr lang="ru-RU" sz="1000" dirty="0">
                        <a:solidFill>
                          <a:schemeClr val="bg1"/>
                        </a:solidFill>
                      </a:endParaRPr>
                    </a:p>
                  </a:txBody>
                  <a:tcPr vert="vert270"/>
                </a:tc>
                <a:tc>
                  <a:txBody>
                    <a:bodyPr/>
                    <a:lstStyle/>
                    <a:p>
                      <a:r>
                        <a:rPr lang="en-US" sz="1000" dirty="0">
                          <a:solidFill>
                            <a:schemeClr val="bg1"/>
                          </a:solidFill>
                        </a:rPr>
                        <a:t>Education for the educated
</a:t>
                      </a:r>
                      <a:endParaRPr lang="ru-RU" sz="1000" dirty="0">
                        <a:solidFill>
                          <a:schemeClr val="bg1"/>
                        </a:solidFill>
                      </a:endParaRPr>
                    </a:p>
                  </a:txBody>
                  <a:tcPr vert="vert270"/>
                </a:tc>
                <a:extLst>
                  <a:ext uri="{0D108BD9-81ED-4DB2-BD59-A6C34878D82A}">
                    <a16:rowId xmlns:a16="http://schemas.microsoft.com/office/drawing/2014/main" val="3122988952"/>
                  </a:ext>
                </a:extLst>
              </a:tr>
              <a:tr h="314118">
                <a:tc>
                  <a:txBody>
                    <a:bodyPr/>
                    <a:lstStyle/>
                    <a:p>
                      <a:r>
                        <a:rPr lang="en-US" sz="900" b="1" dirty="0">
                          <a:effectLst/>
                          <a:latin typeface="Segoe UI Web (West European)"/>
                        </a:rPr>
                        <a:t>Systems Engineering</a:t>
                      </a:r>
                    </a:p>
                  </a:txBody>
                  <a:tcPr marL="144000" marR="144000" marT="0" marB="0"/>
                </a:tc>
                <a:tc>
                  <a:txBody>
                    <a:bodyPr/>
                    <a:lstStyle/>
                    <a:p>
                      <a:endParaRPr lang="ru-RU" sz="1000" dirty="0"/>
                    </a:p>
                  </a:txBody>
                  <a:tcPr/>
                </a:tc>
                <a:tc>
                  <a:txBody>
                    <a:bodyPr/>
                    <a:lstStyle/>
                    <a:p>
                      <a:endParaRPr lang="ru-RU" sz="1000"/>
                    </a:p>
                  </a:txBody>
                  <a:tcPr/>
                </a:tc>
                <a:tc>
                  <a:txBody>
                    <a:bodyPr/>
                    <a:lstStyle/>
                    <a:p>
                      <a:r>
                        <a:rPr lang="ru-RU" sz="1000" dirty="0"/>
                        <a:t>+</a:t>
                      </a:r>
                    </a:p>
                  </a:txBody>
                  <a:tcPr/>
                </a:tc>
                <a:tc>
                  <a:txBody>
                    <a:bodyPr/>
                    <a:lstStyle/>
                    <a:p>
                      <a:r>
                        <a:rPr lang="ru-RU" sz="1000" dirty="0"/>
                        <a:t>+</a:t>
                      </a:r>
                    </a:p>
                  </a:txBody>
                  <a:tcPr/>
                </a:tc>
                <a:tc>
                  <a:txBody>
                    <a:bodyPr/>
                    <a:lstStyle/>
                    <a:p>
                      <a:r>
                        <a:rPr lang="ru-RU" sz="1000" dirty="0"/>
                        <a:t>+</a:t>
                      </a:r>
                    </a:p>
                  </a:txBody>
                  <a:tcPr/>
                </a:tc>
                <a:tc>
                  <a:txBody>
                    <a:bodyPr/>
                    <a:lstStyle/>
                    <a:p>
                      <a:r>
                        <a:rPr lang="ru-RU" sz="1000" dirty="0"/>
                        <a:t>+</a:t>
                      </a:r>
                    </a:p>
                  </a:txBody>
                  <a:tcPr/>
                </a:tc>
                <a:extLst>
                  <a:ext uri="{0D108BD9-81ED-4DB2-BD59-A6C34878D82A}">
                    <a16:rowId xmlns:a16="http://schemas.microsoft.com/office/drawing/2014/main" val="3897049929"/>
                  </a:ext>
                </a:extLst>
              </a:tr>
              <a:tr h="240186">
                <a:tc>
                  <a:txBody>
                    <a:bodyPr/>
                    <a:lstStyle/>
                    <a:p>
                      <a:r>
                        <a:rPr lang="en-US" sz="900" b="1" dirty="0">
                          <a:effectLst/>
                          <a:latin typeface="Segoe UI Web (West European)"/>
                        </a:rPr>
                        <a:t>Methodology</a:t>
                      </a:r>
                    </a:p>
                  </a:txBody>
                  <a:tcPr marL="144000" marR="144000" marT="0" marB="0"/>
                </a:tc>
                <a:tc>
                  <a:txBody>
                    <a:bodyPr/>
                    <a:lstStyle/>
                    <a:p>
                      <a:endParaRPr lang="ru-RU" sz="1000"/>
                    </a:p>
                  </a:txBody>
                  <a:tcPr/>
                </a:tc>
                <a:tc>
                  <a:txBody>
                    <a:bodyPr/>
                    <a:lstStyle/>
                    <a:p>
                      <a:endParaRPr lang="ru-RU" sz="1000"/>
                    </a:p>
                  </a:txBody>
                  <a:tcPr/>
                </a:tc>
                <a:tc>
                  <a:txBody>
                    <a:bodyPr/>
                    <a:lstStyle/>
                    <a:p>
                      <a:endParaRPr lang="ru-RU" sz="1000" dirty="0"/>
                    </a:p>
                  </a:txBody>
                  <a:tcPr/>
                </a:tc>
                <a:tc>
                  <a:txBody>
                    <a:bodyPr/>
                    <a:lstStyle/>
                    <a:p>
                      <a:r>
                        <a:rPr lang="ru-RU" sz="1000" dirty="0"/>
                        <a:t>+</a:t>
                      </a:r>
                    </a:p>
                  </a:txBody>
                  <a:tcPr/>
                </a:tc>
                <a:tc>
                  <a:txBody>
                    <a:bodyPr/>
                    <a:lstStyle/>
                    <a:p>
                      <a:endParaRPr lang="ru-RU" sz="1000" dirty="0"/>
                    </a:p>
                  </a:txBody>
                  <a:tcPr/>
                </a:tc>
                <a:tc>
                  <a:txBody>
                    <a:bodyPr/>
                    <a:lstStyle/>
                    <a:p>
                      <a:r>
                        <a:rPr lang="ru-RU" sz="1000" dirty="0"/>
                        <a:t>+</a:t>
                      </a:r>
                    </a:p>
                  </a:txBody>
                  <a:tcPr/>
                </a:tc>
                <a:extLst>
                  <a:ext uri="{0D108BD9-81ED-4DB2-BD59-A6C34878D82A}">
                    <a16:rowId xmlns:a16="http://schemas.microsoft.com/office/drawing/2014/main" val="3966905101"/>
                  </a:ext>
                </a:extLst>
              </a:tr>
              <a:tr h="240186">
                <a:tc>
                  <a:txBody>
                    <a:bodyPr/>
                    <a:lstStyle/>
                    <a:p>
                      <a:r>
                        <a:rPr lang="en-US" sz="900" b="1" dirty="0">
                          <a:effectLst/>
                          <a:latin typeface="Segoe UI Web (West European)"/>
                        </a:rPr>
                        <a:t>Rhetoric</a:t>
                      </a:r>
                    </a:p>
                  </a:txBody>
                  <a:tcPr marL="144000" marR="144000" marT="0" marB="0"/>
                </a:tc>
                <a:tc>
                  <a:txBody>
                    <a:bodyPr/>
                    <a:lstStyle/>
                    <a:p>
                      <a:r>
                        <a:rPr lang="ru-RU" sz="1000" dirty="0"/>
                        <a:t>+</a:t>
                      </a:r>
                    </a:p>
                  </a:txBody>
                  <a:tcPr/>
                </a:tc>
                <a:tc>
                  <a:txBody>
                    <a:bodyPr/>
                    <a:lstStyle/>
                    <a:p>
                      <a:endParaRPr lang="ru-RU" sz="1000" dirty="0"/>
                    </a:p>
                  </a:txBody>
                  <a:tcPr/>
                </a:tc>
                <a:tc>
                  <a:txBody>
                    <a:bodyPr/>
                    <a:lstStyle/>
                    <a:p>
                      <a:endParaRPr lang="ru-RU" sz="1000" dirty="0"/>
                    </a:p>
                  </a:txBody>
                  <a:tcPr/>
                </a:tc>
                <a:tc>
                  <a:txBody>
                    <a:bodyPr/>
                    <a:lstStyle/>
                    <a:p>
                      <a:endParaRPr lang="ru-RU" sz="1000" dirty="0"/>
                    </a:p>
                  </a:txBody>
                  <a:tcPr/>
                </a:tc>
                <a:tc>
                  <a:txBody>
                    <a:bodyPr/>
                    <a:lstStyle/>
                    <a:p>
                      <a:endParaRPr lang="ru-RU" sz="1000" dirty="0"/>
                    </a:p>
                  </a:txBody>
                  <a:tcPr/>
                </a:tc>
                <a:tc>
                  <a:txBody>
                    <a:bodyPr/>
                    <a:lstStyle/>
                    <a:p>
                      <a:r>
                        <a:rPr lang="ru-RU" sz="1000" dirty="0"/>
                        <a:t>+</a:t>
                      </a:r>
                    </a:p>
                  </a:txBody>
                  <a:tcPr/>
                </a:tc>
                <a:extLst>
                  <a:ext uri="{0D108BD9-81ED-4DB2-BD59-A6C34878D82A}">
                    <a16:rowId xmlns:a16="http://schemas.microsoft.com/office/drawing/2014/main" val="3742279548"/>
                  </a:ext>
                </a:extLst>
              </a:tr>
              <a:tr h="240186">
                <a:tc>
                  <a:txBody>
                    <a:bodyPr/>
                    <a:lstStyle/>
                    <a:p>
                      <a:r>
                        <a:rPr lang="en-US" sz="900" b="1" dirty="0">
                          <a:effectLst/>
                          <a:latin typeface="Segoe UI Web (West European)"/>
                        </a:rPr>
                        <a:t>Ethics</a:t>
                      </a:r>
                    </a:p>
                  </a:txBody>
                  <a:tcPr marL="144000" marR="144000" marT="0" marB="0"/>
                </a:tc>
                <a:tc>
                  <a:txBody>
                    <a:bodyPr/>
                    <a:lstStyle/>
                    <a:p>
                      <a:endParaRPr lang="ru-RU" sz="1000" dirty="0"/>
                    </a:p>
                  </a:txBody>
                  <a:tcPr/>
                </a:tc>
                <a:tc>
                  <a:txBody>
                    <a:bodyPr/>
                    <a:lstStyle/>
                    <a:p>
                      <a:endParaRPr lang="ru-RU" sz="1000" dirty="0"/>
                    </a:p>
                  </a:txBody>
                  <a:tcPr/>
                </a:tc>
                <a:tc>
                  <a:txBody>
                    <a:bodyPr/>
                    <a:lstStyle/>
                    <a:p>
                      <a:r>
                        <a:rPr lang="ru-RU" sz="1000" dirty="0"/>
                        <a:t>+</a:t>
                      </a:r>
                    </a:p>
                  </a:txBody>
                  <a:tcPr/>
                </a:tc>
                <a:tc>
                  <a:txBody>
                    <a:bodyPr/>
                    <a:lstStyle/>
                    <a:p>
                      <a:endParaRPr lang="ru-RU" sz="1000" dirty="0"/>
                    </a:p>
                  </a:txBody>
                  <a:tcPr/>
                </a:tc>
                <a:tc>
                  <a:txBody>
                    <a:bodyPr/>
                    <a:lstStyle/>
                    <a:p>
                      <a:endParaRPr lang="ru-RU" sz="1000" dirty="0"/>
                    </a:p>
                  </a:txBody>
                  <a:tcPr/>
                </a:tc>
                <a:tc>
                  <a:txBody>
                    <a:bodyPr/>
                    <a:lstStyle/>
                    <a:p>
                      <a:r>
                        <a:rPr lang="en-US" sz="1000" dirty="0"/>
                        <a:t>+</a:t>
                      </a:r>
                      <a:endParaRPr lang="ru-RU" sz="1000" dirty="0"/>
                    </a:p>
                  </a:txBody>
                  <a:tcPr/>
                </a:tc>
                <a:extLst>
                  <a:ext uri="{0D108BD9-81ED-4DB2-BD59-A6C34878D82A}">
                    <a16:rowId xmlns:a16="http://schemas.microsoft.com/office/drawing/2014/main" val="1174754410"/>
                  </a:ext>
                </a:extLst>
              </a:tr>
              <a:tr h="240186">
                <a:tc>
                  <a:txBody>
                    <a:bodyPr/>
                    <a:lstStyle/>
                    <a:p>
                      <a:r>
                        <a:rPr lang="en-US" sz="900" b="1" dirty="0">
                          <a:effectLst/>
                          <a:latin typeface="Segoe UI Web (West European)"/>
                        </a:rPr>
                        <a:t>Aesthetics</a:t>
                      </a:r>
                    </a:p>
                  </a:txBody>
                  <a:tcPr marL="144000" marR="144000" marT="0" marB="0"/>
                </a:tc>
                <a:tc>
                  <a:txBody>
                    <a:bodyPr/>
                    <a:lstStyle/>
                    <a:p>
                      <a:endParaRPr lang="ru-RU" sz="1000" dirty="0"/>
                    </a:p>
                  </a:txBody>
                  <a:tcPr/>
                </a:tc>
                <a:tc>
                  <a:txBody>
                    <a:bodyPr/>
                    <a:lstStyle/>
                    <a:p>
                      <a:endParaRPr lang="ru-RU" sz="1000" dirty="0"/>
                    </a:p>
                  </a:txBody>
                  <a:tcPr/>
                </a:tc>
                <a:tc>
                  <a:txBody>
                    <a:bodyPr/>
                    <a:lstStyle/>
                    <a:p>
                      <a:endParaRPr lang="ru-RU" sz="1000" dirty="0"/>
                    </a:p>
                  </a:txBody>
                  <a:tcPr/>
                </a:tc>
                <a:tc>
                  <a:txBody>
                    <a:bodyPr/>
                    <a:lstStyle/>
                    <a:p>
                      <a:endParaRPr lang="ru-RU" sz="1000" dirty="0"/>
                    </a:p>
                  </a:txBody>
                  <a:tcPr/>
                </a:tc>
                <a:tc>
                  <a:txBody>
                    <a:bodyPr/>
                    <a:lstStyle/>
                    <a:p>
                      <a:endParaRPr lang="ru-RU" sz="1000" dirty="0"/>
                    </a:p>
                  </a:txBody>
                  <a:tcPr/>
                </a:tc>
                <a:tc>
                  <a:txBody>
                    <a:bodyPr/>
                    <a:lstStyle/>
                    <a:p>
                      <a:r>
                        <a:rPr lang="en-US" sz="1000" dirty="0"/>
                        <a:t>+</a:t>
                      </a:r>
                      <a:endParaRPr lang="ru-RU" sz="1000" dirty="0"/>
                    </a:p>
                  </a:txBody>
                  <a:tcPr/>
                </a:tc>
                <a:extLst>
                  <a:ext uri="{0D108BD9-81ED-4DB2-BD59-A6C34878D82A}">
                    <a16:rowId xmlns:a16="http://schemas.microsoft.com/office/drawing/2014/main" val="3201363504"/>
                  </a:ext>
                </a:extLst>
              </a:tr>
              <a:tr h="240186">
                <a:tc>
                  <a:txBody>
                    <a:bodyPr/>
                    <a:lstStyle/>
                    <a:p>
                      <a:r>
                        <a:rPr lang="en-US" sz="900" b="1" dirty="0">
                          <a:effectLst/>
                          <a:latin typeface="Segoe UI Web (West European)"/>
                        </a:rPr>
                        <a:t>Research</a:t>
                      </a:r>
                    </a:p>
                  </a:txBody>
                  <a:tcPr marL="144000" marR="144000" marT="0" marB="0"/>
                </a:tc>
                <a:tc>
                  <a:txBody>
                    <a:bodyPr/>
                    <a:lstStyle/>
                    <a:p>
                      <a:endParaRPr lang="ru-RU" sz="1000" dirty="0"/>
                    </a:p>
                  </a:txBody>
                  <a:tcPr/>
                </a:tc>
                <a:tc>
                  <a:txBody>
                    <a:bodyPr/>
                    <a:lstStyle/>
                    <a:p>
                      <a:endParaRPr lang="ru-RU" sz="1000" dirty="0"/>
                    </a:p>
                  </a:txBody>
                  <a:tcPr/>
                </a:tc>
                <a:tc>
                  <a:txBody>
                    <a:bodyPr/>
                    <a:lstStyle/>
                    <a:p>
                      <a:endParaRPr lang="ru-RU" sz="1000" dirty="0"/>
                    </a:p>
                  </a:txBody>
                  <a:tcPr/>
                </a:tc>
                <a:tc>
                  <a:txBody>
                    <a:bodyPr/>
                    <a:lstStyle/>
                    <a:p>
                      <a:endParaRPr lang="ru-RU" sz="1000" dirty="0"/>
                    </a:p>
                  </a:txBody>
                  <a:tcPr/>
                </a:tc>
                <a:tc>
                  <a:txBody>
                    <a:bodyPr/>
                    <a:lstStyle/>
                    <a:p>
                      <a:endParaRPr lang="ru-RU" sz="1000" dirty="0"/>
                    </a:p>
                  </a:txBody>
                  <a:tcPr/>
                </a:tc>
                <a:tc>
                  <a:txBody>
                    <a:bodyPr/>
                    <a:lstStyle/>
                    <a:p>
                      <a:r>
                        <a:rPr lang="en-US" sz="1000" dirty="0"/>
                        <a:t>+</a:t>
                      </a:r>
                      <a:endParaRPr lang="ru-RU" sz="1000" dirty="0"/>
                    </a:p>
                  </a:txBody>
                  <a:tcPr/>
                </a:tc>
                <a:extLst>
                  <a:ext uri="{0D108BD9-81ED-4DB2-BD59-A6C34878D82A}">
                    <a16:rowId xmlns:a16="http://schemas.microsoft.com/office/drawing/2014/main" val="801792936"/>
                  </a:ext>
                </a:extLst>
              </a:tr>
              <a:tr h="240186">
                <a:tc>
                  <a:txBody>
                    <a:bodyPr/>
                    <a:lstStyle/>
                    <a:p>
                      <a:r>
                        <a:rPr lang="en-US" sz="900" b="1" dirty="0">
                          <a:effectLst/>
                          <a:latin typeface="Segoe UI Web (West European)"/>
                        </a:rPr>
                        <a:t>Rationality</a:t>
                      </a:r>
                    </a:p>
                  </a:txBody>
                  <a:tcPr marL="144000" marR="144000" marT="0" marB="0"/>
                </a:tc>
                <a:tc>
                  <a:txBody>
                    <a:bodyPr/>
                    <a:lstStyle/>
                    <a:p>
                      <a:r>
                        <a:rPr lang="ru-RU" sz="1000" dirty="0"/>
                        <a:t>+</a:t>
                      </a:r>
                    </a:p>
                  </a:txBody>
                  <a:tcPr/>
                </a:tc>
                <a:tc>
                  <a:txBody>
                    <a:bodyPr/>
                    <a:lstStyle/>
                    <a:p>
                      <a:endParaRPr lang="ru-RU" sz="1000" dirty="0"/>
                    </a:p>
                  </a:txBody>
                  <a:tcPr/>
                </a:tc>
                <a:tc>
                  <a:txBody>
                    <a:bodyPr/>
                    <a:lstStyle/>
                    <a:p>
                      <a:endParaRPr lang="ru-RU" sz="1000" dirty="0"/>
                    </a:p>
                  </a:txBody>
                  <a:tcPr/>
                </a:tc>
                <a:tc>
                  <a:txBody>
                    <a:bodyPr/>
                    <a:lstStyle/>
                    <a:p>
                      <a:endParaRPr lang="ru-RU" sz="1000" dirty="0"/>
                    </a:p>
                  </a:txBody>
                  <a:tcPr/>
                </a:tc>
                <a:tc>
                  <a:txBody>
                    <a:bodyPr/>
                    <a:lstStyle/>
                    <a:p>
                      <a:endParaRPr lang="ru-RU" sz="1000" dirty="0"/>
                    </a:p>
                  </a:txBody>
                  <a:tcPr/>
                </a:tc>
                <a:tc>
                  <a:txBody>
                    <a:bodyPr/>
                    <a:lstStyle/>
                    <a:p>
                      <a:r>
                        <a:rPr lang="en-US" sz="1000" dirty="0"/>
                        <a:t>+</a:t>
                      </a:r>
                      <a:endParaRPr lang="ru-RU" sz="1000" dirty="0"/>
                    </a:p>
                  </a:txBody>
                  <a:tcPr/>
                </a:tc>
                <a:extLst>
                  <a:ext uri="{0D108BD9-81ED-4DB2-BD59-A6C34878D82A}">
                    <a16:rowId xmlns:a16="http://schemas.microsoft.com/office/drawing/2014/main" val="3498763585"/>
                  </a:ext>
                </a:extLst>
              </a:tr>
              <a:tr h="240186">
                <a:tc>
                  <a:txBody>
                    <a:bodyPr/>
                    <a:lstStyle/>
                    <a:p>
                      <a:r>
                        <a:rPr lang="en-US" sz="900" b="1" dirty="0">
                          <a:effectLst/>
                          <a:latin typeface="Segoe UI Web (West European)"/>
                        </a:rPr>
                        <a:t>Logics</a:t>
                      </a:r>
                    </a:p>
                  </a:txBody>
                  <a:tcPr marL="144000" marR="144000" marT="0" marB="0"/>
                </a:tc>
                <a:tc>
                  <a:txBody>
                    <a:bodyPr/>
                    <a:lstStyle/>
                    <a:p>
                      <a:r>
                        <a:rPr lang="ru-RU" sz="1000" dirty="0"/>
                        <a:t>+</a:t>
                      </a:r>
                    </a:p>
                  </a:txBody>
                  <a:tcPr/>
                </a:tc>
                <a:tc>
                  <a:txBody>
                    <a:bodyPr/>
                    <a:lstStyle/>
                    <a:p>
                      <a:endParaRPr lang="ru-RU" sz="1000" dirty="0"/>
                    </a:p>
                  </a:txBody>
                  <a:tcPr/>
                </a:tc>
                <a:tc>
                  <a:txBody>
                    <a:bodyPr/>
                    <a:lstStyle/>
                    <a:p>
                      <a:endParaRPr lang="ru-RU" sz="1000" dirty="0"/>
                    </a:p>
                  </a:txBody>
                  <a:tcPr/>
                </a:tc>
                <a:tc>
                  <a:txBody>
                    <a:bodyPr/>
                    <a:lstStyle/>
                    <a:p>
                      <a:endParaRPr lang="ru-RU" sz="1000" dirty="0"/>
                    </a:p>
                  </a:txBody>
                  <a:tcPr/>
                </a:tc>
                <a:tc>
                  <a:txBody>
                    <a:bodyPr/>
                    <a:lstStyle/>
                    <a:p>
                      <a:endParaRPr lang="ru-RU" sz="1000" dirty="0"/>
                    </a:p>
                  </a:txBody>
                  <a:tcPr/>
                </a:tc>
                <a:tc>
                  <a:txBody>
                    <a:bodyPr/>
                    <a:lstStyle/>
                    <a:p>
                      <a:r>
                        <a:rPr lang="en-US" sz="1000" dirty="0"/>
                        <a:t>+</a:t>
                      </a:r>
                      <a:endParaRPr lang="ru-RU" sz="1000" dirty="0"/>
                    </a:p>
                  </a:txBody>
                  <a:tcPr/>
                </a:tc>
                <a:extLst>
                  <a:ext uri="{0D108BD9-81ED-4DB2-BD59-A6C34878D82A}">
                    <a16:rowId xmlns:a16="http://schemas.microsoft.com/office/drawing/2014/main" val="2005652038"/>
                  </a:ext>
                </a:extLst>
              </a:tr>
              <a:tr h="240186">
                <a:tc>
                  <a:txBody>
                    <a:bodyPr/>
                    <a:lstStyle/>
                    <a:p>
                      <a:r>
                        <a:rPr lang="en-US" sz="900" b="1" dirty="0">
                          <a:effectLst/>
                          <a:latin typeface="Segoe UI Web (West European)"/>
                        </a:rPr>
                        <a:t>Algorithmics</a:t>
                      </a:r>
                    </a:p>
                  </a:txBody>
                  <a:tcPr marL="144000" marR="144000" marT="0" marB="0"/>
                </a:tc>
                <a:tc>
                  <a:txBody>
                    <a:bodyPr/>
                    <a:lstStyle/>
                    <a:p>
                      <a:endParaRPr lang="ru-RU" sz="1000" dirty="0"/>
                    </a:p>
                  </a:txBody>
                  <a:tcPr/>
                </a:tc>
                <a:tc>
                  <a:txBody>
                    <a:bodyPr/>
                    <a:lstStyle/>
                    <a:p>
                      <a:endParaRPr lang="ru-RU" sz="1000" dirty="0"/>
                    </a:p>
                  </a:txBody>
                  <a:tcPr/>
                </a:tc>
                <a:tc>
                  <a:txBody>
                    <a:bodyPr/>
                    <a:lstStyle/>
                    <a:p>
                      <a:endParaRPr lang="ru-RU" sz="1000" dirty="0"/>
                    </a:p>
                  </a:txBody>
                  <a:tcPr/>
                </a:tc>
                <a:tc>
                  <a:txBody>
                    <a:bodyPr/>
                    <a:lstStyle/>
                    <a:p>
                      <a:endParaRPr lang="ru-RU" sz="1000" dirty="0"/>
                    </a:p>
                  </a:txBody>
                  <a:tcPr/>
                </a:tc>
                <a:tc>
                  <a:txBody>
                    <a:bodyPr/>
                    <a:lstStyle/>
                    <a:p>
                      <a:endParaRPr lang="ru-RU" sz="1000" dirty="0"/>
                    </a:p>
                  </a:txBody>
                  <a:tcPr/>
                </a:tc>
                <a:tc>
                  <a:txBody>
                    <a:bodyPr/>
                    <a:lstStyle/>
                    <a:p>
                      <a:r>
                        <a:rPr lang="en-US" sz="1000" dirty="0"/>
                        <a:t>+</a:t>
                      </a:r>
                      <a:endParaRPr lang="ru-RU" sz="1000" dirty="0"/>
                    </a:p>
                  </a:txBody>
                  <a:tcPr/>
                </a:tc>
                <a:extLst>
                  <a:ext uri="{0D108BD9-81ED-4DB2-BD59-A6C34878D82A}">
                    <a16:rowId xmlns:a16="http://schemas.microsoft.com/office/drawing/2014/main" val="630311182"/>
                  </a:ext>
                </a:extLst>
              </a:tr>
              <a:tr h="240186">
                <a:tc>
                  <a:txBody>
                    <a:bodyPr/>
                    <a:lstStyle/>
                    <a:p>
                      <a:r>
                        <a:rPr lang="en-US" sz="900" b="1" dirty="0">
                          <a:effectLst/>
                          <a:latin typeface="Segoe UI Web (West European)"/>
                        </a:rPr>
                        <a:t>Ontology</a:t>
                      </a:r>
                    </a:p>
                  </a:txBody>
                  <a:tcPr marL="144000" marR="144000" marT="0" marB="0"/>
                </a:tc>
                <a:tc>
                  <a:txBody>
                    <a:bodyPr/>
                    <a:lstStyle/>
                    <a:p>
                      <a:r>
                        <a:rPr lang="ru-RU" sz="1000" dirty="0"/>
                        <a:t>+</a:t>
                      </a:r>
                    </a:p>
                  </a:txBody>
                  <a:tcPr/>
                </a:tc>
                <a:tc>
                  <a:txBody>
                    <a:bodyPr/>
                    <a:lstStyle/>
                    <a:p>
                      <a:r>
                        <a:rPr lang="ru-RU" sz="1000" dirty="0"/>
                        <a:t>+</a:t>
                      </a:r>
                    </a:p>
                  </a:txBody>
                  <a:tcPr/>
                </a:tc>
                <a:tc>
                  <a:txBody>
                    <a:bodyPr/>
                    <a:lstStyle/>
                    <a:p>
                      <a:r>
                        <a:rPr lang="ru-RU" sz="1000" dirty="0"/>
                        <a:t>+</a:t>
                      </a:r>
                    </a:p>
                  </a:txBody>
                  <a:tcPr/>
                </a:tc>
                <a:tc>
                  <a:txBody>
                    <a:bodyPr/>
                    <a:lstStyle/>
                    <a:p>
                      <a:r>
                        <a:rPr lang="ru-RU" sz="1000" dirty="0"/>
                        <a:t>+</a:t>
                      </a:r>
                    </a:p>
                  </a:txBody>
                  <a:tcPr/>
                </a:tc>
                <a:tc>
                  <a:txBody>
                    <a:bodyPr/>
                    <a:lstStyle/>
                    <a:p>
                      <a:endParaRPr lang="ru-RU" sz="1000" dirty="0"/>
                    </a:p>
                  </a:txBody>
                  <a:tcPr/>
                </a:tc>
                <a:tc>
                  <a:txBody>
                    <a:bodyPr/>
                    <a:lstStyle/>
                    <a:p>
                      <a:r>
                        <a:rPr lang="en-US" sz="1000" dirty="0"/>
                        <a:t>+</a:t>
                      </a:r>
                      <a:endParaRPr lang="ru-RU" sz="1000" dirty="0"/>
                    </a:p>
                  </a:txBody>
                  <a:tcPr/>
                </a:tc>
                <a:extLst>
                  <a:ext uri="{0D108BD9-81ED-4DB2-BD59-A6C34878D82A}">
                    <a16:rowId xmlns:a16="http://schemas.microsoft.com/office/drawing/2014/main" val="3931962924"/>
                  </a:ext>
                </a:extLst>
              </a:tr>
              <a:tr h="240186">
                <a:tc>
                  <a:txBody>
                    <a:bodyPr/>
                    <a:lstStyle/>
                    <a:p>
                      <a:r>
                        <a:rPr lang="en-US" sz="900" b="1" dirty="0">
                          <a:effectLst/>
                          <a:latin typeface="Segoe UI Web (West European)"/>
                        </a:rPr>
                        <a:t>Theory of Concepts</a:t>
                      </a:r>
                    </a:p>
                  </a:txBody>
                  <a:tcPr marL="144000" marR="144000" marT="0" marB="0"/>
                </a:tc>
                <a:tc>
                  <a:txBody>
                    <a:bodyPr/>
                    <a:lstStyle/>
                    <a:p>
                      <a:r>
                        <a:rPr lang="ru-RU" sz="1000" dirty="0"/>
                        <a:t>+</a:t>
                      </a:r>
                    </a:p>
                  </a:txBody>
                  <a:tcPr/>
                </a:tc>
                <a:tc>
                  <a:txBody>
                    <a:bodyPr/>
                    <a:lstStyle/>
                    <a:p>
                      <a:r>
                        <a:rPr lang="ru-RU" sz="1000" dirty="0"/>
                        <a:t>+</a:t>
                      </a:r>
                    </a:p>
                  </a:txBody>
                  <a:tcPr/>
                </a:tc>
                <a:tc>
                  <a:txBody>
                    <a:bodyPr/>
                    <a:lstStyle/>
                    <a:p>
                      <a:r>
                        <a:rPr lang="ru-RU" sz="1000" dirty="0"/>
                        <a:t>+</a:t>
                      </a:r>
                    </a:p>
                  </a:txBody>
                  <a:tcPr/>
                </a:tc>
                <a:tc>
                  <a:txBody>
                    <a:bodyPr/>
                    <a:lstStyle/>
                    <a:p>
                      <a:endParaRPr lang="ru-RU" sz="1000" dirty="0"/>
                    </a:p>
                  </a:txBody>
                  <a:tcPr/>
                </a:tc>
                <a:tc>
                  <a:txBody>
                    <a:bodyPr/>
                    <a:lstStyle/>
                    <a:p>
                      <a:endParaRPr lang="ru-RU" sz="1000" dirty="0"/>
                    </a:p>
                  </a:txBody>
                  <a:tcPr/>
                </a:tc>
                <a:tc>
                  <a:txBody>
                    <a:bodyPr/>
                    <a:lstStyle/>
                    <a:p>
                      <a:r>
                        <a:rPr lang="en-US" sz="1000" dirty="0"/>
                        <a:t>+</a:t>
                      </a:r>
                      <a:endParaRPr lang="ru-RU" sz="1000" dirty="0"/>
                    </a:p>
                  </a:txBody>
                  <a:tcPr/>
                </a:tc>
                <a:extLst>
                  <a:ext uri="{0D108BD9-81ED-4DB2-BD59-A6C34878D82A}">
                    <a16:rowId xmlns:a16="http://schemas.microsoft.com/office/drawing/2014/main" val="4231722131"/>
                  </a:ext>
                </a:extLst>
              </a:tr>
              <a:tr h="240186">
                <a:tc>
                  <a:txBody>
                    <a:bodyPr/>
                    <a:lstStyle/>
                    <a:p>
                      <a:r>
                        <a:rPr lang="en-US" sz="900" b="1" dirty="0">
                          <a:effectLst/>
                          <a:latin typeface="Segoe UI Web (West European)"/>
                        </a:rPr>
                        <a:t>Physics</a:t>
                      </a:r>
                    </a:p>
                  </a:txBody>
                  <a:tcPr marL="144000" marR="144000" marT="0" marB="0"/>
                </a:tc>
                <a:tc>
                  <a:txBody>
                    <a:bodyPr/>
                    <a:lstStyle/>
                    <a:p>
                      <a:endParaRPr lang="ru-RU" sz="1000" dirty="0"/>
                    </a:p>
                  </a:txBody>
                  <a:tcPr/>
                </a:tc>
                <a:tc>
                  <a:txBody>
                    <a:bodyPr/>
                    <a:lstStyle/>
                    <a:p>
                      <a:endParaRPr lang="ru-RU" sz="1000" dirty="0"/>
                    </a:p>
                  </a:txBody>
                  <a:tcPr/>
                </a:tc>
                <a:tc>
                  <a:txBody>
                    <a:bodyPr/>
                    <a:lstStyle/>
                    <a:p>
                      <a:endParaRPr lang="ru-RU" sz="1000" dirty="0"/>
                    </a:p>
                  </a:txBody>
                  <a:tcPr/>
                </a:tc>
                <a:tc>
                  <a:txBody>
                    <a:bodyPr/>
                    <a:lstStyle/>
                    <a:p>
                      <a:endParaRPr lang="ru-RU" sz="1000" dirty="0"/>
                    </a:p>
                  </a:txBody>
                  <a:tcPr/>
                </a:tc>
                <a:tc>
                  <a:txBody>
                    <a:bodyPr/>
                    <a:lstStyle/>
                    <a:p>
                      <a:endParaRPr lang="ru-RU" sz="1000" dirty="0"/>
                    </a:p>
                  </a:txBody>
                  <a:tcPr/>
                </a:tc>
                <a:tc>
                  <a:txBody>
                    <a:bodyPr/>
                    <a:lstStyle/>
                    <a:p>
                      <a:r>
                        <a:rPr lang="en-US" sz="1000" dirty="0"/>
                        <a:t>+</a:t>
                      </a:r>
                      <a:endParaRPr lang="ru-RU" sz="1000" dirty="0"/>
                    </a:p>
                  </a:txBody>
                  <a:tcPr/>
                </a:tc>
                <a:extLst>
                  <a:ext uri="{0D108BD9-81ED-4DB2-BD59-A6C34878D82A}">
                    <a16:rowId xmlns:a16="http://schemas.microsoft.com/office/drawing/2014/main" val="1570673582"/>
                  </a:ext>
                </a:extLst>
              </a:tr>
              <a:tr h="240186">
                <a:tc>
                  <a:txBody>
                    <a:bodyPr/>
                    <a:lstStyle/>
                    <a:p>
                      <a:r>
                        <a:rPr lang="en-US" sz="900" b="1" dirty="0">
                          <a:effectLst/>
                          <a:latin typeface="Segoe UI Web (West European)"/>
                        </a:rPr>
                        <a:t>Mathematics</a:t>
                      </a:r>
                    </a:p>
                  </a:txBody>
                  <a:tcPr marL="144000" marR="144000" marT="0" marB="0"/>
                </a:tc>
                <a:tc>
                  <a:txBody>
                    <a:bodyPr/>
                    <a:lstStyle/>
                    <a:p>
                      <a:endParaRPr lang="ru-RU" sz="1000" dirty="0"/>
                    </a:p>
                  </a:txBody>
                  <a:tcPr/>
                </a:tc>
                <a:tc>
                  <a:txBody>
                    <a:bodyPr/>
                    <a:lstStyle/>
                    <a:p>
                      <a:endParaRPr lang="ru-RU" sz="1000" dirty="0"/>
                    </a:p>
                  </a:txBody>
                  <a:tcPr/>
                </a:tc>
                <a:tc>
                  <a:txBody>
                    <a:bodyPr/>
                    <a:lstStyle/>
                    <a:p>
                      <a:endParaRPr lang="ru-RU" sz="1000" dirty="0"/>
                    </a:p>
                  </a:txBody>
                  <a:tcPr/>
                </a:tc>
                <a:tc>
                  <a:txBody>
                    <a:bodyPr/>
                    <a:lstStyle/>
                    <a:p>
                      <a:endParaRPr lang="ru-RU" sz="1000" dirty="0"/>
                    </a:p>
                  </a:txBody>
                  <a:tcPr/>
                </a:tc>
                <a:tc>
                  <a:txBody>
                    <a:bodyPr/>
                    <a:lstStyle/>
                    <a:p>
                      <a:endParaRPr lang="ru-RU" sz="1000" dirty="0"/>
                    </a:p>
                  </a:txBody>
                  <a:tcPr/>
                </a:tc>
                <a:tc>
                  <a:txBody>
                    <a:bodyPr/>
                    <a:lstStyle/>
                    <a:p>
                      <a:r>
                        <a:rPr lang="en-US" sz="1000" dirty="0"/>
                        <a:t>+</a:t>
                      </a:r>
                      <a:endParaRPr lang="ru-RU" sz="1000" dirty="0"/>
                    </a:p>
                  </a:txBody>
                  <a:tcPr/>
                </a:tc>
                <a:extLst>
                  <a:ext uri="{0D108BD9-81ED-4DB2-BD59-A6C34878D82A}">
                    <a16:rowId xmlns:a16="http://schemas.microsoft.com/office/drawing/2014/main" val="634596891"/>
                  </a:ext>
                </a:extLst>
              </a:tr>
              <a:tr h="240186">
                <a:tc>
                  <a:txBody>
                    <a:bodyPr/>
                    <a:lstStyle/>
                    <a:p>
                      <a:r>
                        <a:rPr lang="en-US" sz="900" b="1" dirty="0">
                          <a:effectLst/>
                          <a:latin typeface="Segoe UI Web (West European)"/>
                        </a:rPr>
                        <a:t>Semantics</a:t>
                      </a:r>
                    </a:p>
                  </a:txBody>
                  <a:tcPr marL="144000" marR="144000" marT="0" marB="0"/>
                </a:tc>
                <a:tc>
                  <a:txBody>
                    <a:bodyPr/>
                    <a:lstStyle/>
                    <a:p>
                      <a:r>
                        <a:rPr lang="ru-RU" sz="1000" dirty="0"/>
                        <a:t>+</a:t>
                      </a:r>
                    </a:p>
                  </a:txBody>
                  <a:tcPr/>
                </a:tc>
                <a:tc>
                  <a:txBody>
                    <a:bodyPr/>
                    <a:lstStyle/>
                    <a:p>
                      <a:endParaRPr lang="ru-RU" sz="1000" dirty="0"/>
                    </a:p>
                  </a:txBody>
                  <a:tcPr/>
                </a:tc>
                <a:tc>
                  <a:txBody>
                    <a:bodyPr/>
                    <a:lstStyle/>
                    <a:p>
                      <a:r>
                        <a:rPr lang="ru-RU" sz="1000" dirty="0"/>
                        <a:t>+</a:t>
                      </a:r>
                    </a:p>
                  </a:txBody>
                  <a:tcPr/>
                </a:tc>
                <a:tc>
                  <a:txBody>
                    <a:bodyPr/>
                    <a:lstStyle/>
                    <a:p>
                      <a:endParaRPr lang="ru-RU" sz="1000" dirty="0"/>
                    </a:p>
                  </a:txBody>
                  <a:tcPr/>
                </a:tc>
                <a:tc>
                  <a:txBody>
                    <a:bodyPr/>
                    <a:lstStyle/>
                    <a:p>
                      <a:endParaRPr lang="ru-RU" sz="1000" dirty="0"/>
                    </a:p>
                  </a:txBody>
                  <a:tcPr/>
                </a:tc>
                <a:tc>
                  <a:txBody>
                    <a:bodyPr/>
                    <a:lstStyle/>
                    <a:p>
                      <a:r>
                        <a:rPr lang="en-US" sz="1000" dirty="0"/>
                        <a:t>+</a:t>
                      </a:r>
                      <a:endParaRPr lang="ru-RU" sz="1000" dirty="0"/>
                    </a:p>
                  </a:txBody>
                  <a:tcPr/>
                </a:tc>
                <a:extLst>
                  <a:ext uri="{0D108BD9-81ED-4DB2-BD59-A6C34878D82A}">
                    <a16:rowId xmlns:a16="http://schemas.microsoft.com/office/drawing/2014/main" val="2881598899"/>
                  </a:ext>
                </a:extLst>
              </a:tr>
              <a:tr h="240186">
                <a:tc>
                  <a:txBody>
                    <a:bodyPr/>
                    <a:lstStyle/>
                    <a:p>
                      <a:r>
                        <a:rPr lang="en-US" sz="900" b="1" dirty="0">
                          <a:effectLst/>
                          <a:latin typeface="Segoe UI Web (West European)"/>
                        </a:rPr>
                        <a:t>Self-collectedness</a:t>
                      </a:r>
                    </a:p>
                  </a:txBody>
                  <a:tcPr marL="144000" marR="144000" marT="0" marB="0"/>
                </a:tc>
                <a:tc>
                  <a:txBody>
                    <a:bodyPr/>
                    <a:lstStyle/>
                    <a:p>
                      <a:endParaRPr lang="ru-RU" sz="1000" dirty="0"/>
                    </a:p>
                  </a:txBody>
                  <a:tcPr/>
                </a:tc>
                <a:tc>
                  <a:txBody>
                    <a:bodyPr/>
                    <a:lstStyle/>
                    <a:p>
                      <a:r>
                        <a:rPr lang="ru-RU" sz="1000" dirty="0"/>
                        <a:t>+</a:t>
                      </a:r>
                    </a:p>
                  </a:txBody>
                  <a:tcPr/>
                </a:tc>
                <a:tc>
                  <a:txBody>
                    <a:bodyPr/>
                    <a:lstStyle/>
                    <a:p>
                      <a:endParaRPr lang="ru-RU" sz="1000"/>
                    </a:p>
                  </a:txBody>
                  <a:tcPr/>
                </a:tc>
                <a:tc>
                  <a:txBody>
                    <a:bodyPr/>
                    <a:lstStyle/>
                    <a:p>
                      <a:endParaRPr lang="ru-RU" sz="1000"/>
                    </a:p>
                  </a:txBody>
                  <a:tcPr/>
                </a:tc>
                <a:tc>
                  <a:txBody>
                    <a:bodyPr/>
                    <a:lstStyle/>
                    <a:p>
                      <a:endParaRPr lang="ru-RU" sz="1000"/>
                    </a:p>
                  </a:txBody>
                  <a:tcPr/>
                </a:tc>
                <a:tc>
                  <a:txBody>
                    <a:bodyPr/>
                    <a:lstStyle/>
                    <a:p>
                      <a:r>
                        <a:rPr lang="en-US" sz="1000" dirty="0"/>
                        <a:t>+</a:t>
                      </a:r>
                      <a:endParaRPr lang="ru-RU" sz="1000" dirty="0"/>
                    </a:p>
                  </a:txBody>
                  <a:tcPr/>
                </a:tc>
                <a:extLst>
                  <a:ext uri="{0D108BD9-81ED-4DB2-BD59-A6C34878D82A}">
                    <a16:rowId xmlns:a16="http://schemas.microsoft.com/office/drawing/2014/main" val="1671503514"/>
                  </a:ext>
                </a:extLst>
              </a:tr>
              <a:tr h="240186">
                <a:tc>
                  <a:txBody>
                    <a:bodyPr/>
                    <a:lstStyle/>
                    <a:p>
                      <a:r>
                        <a:rPr lang="en-US" sz="900" b="1" dirty="0">
                          <a:effectLst/>
                          <a:latin typeface="Segoe UI Web (West European)"/>
                        </a:rPr>
                        <a:t>Conceptualization</a:t>
                      </a:r>
                    </a:p>
                  </a:txBody>
                  <a:tcPr marL="144000" marR="144000" marT="0" marB="0"/>
                </a:tc>
                <a:tc>
                  <a:txBody>
                    <a:bodyPr/>
                    <a:lstStyle/>
                    <a:p>
                      <a:endParaRPr lang="ru-RU" sz="1000" dirty="0"/>
                    </a:p>
                  </a:txBody>
                  <a:tcPr/>
                </a:tc>
                <a:tc>
                  <a:txBody>
                    <a:bodyPr/>
                    <a:lstStyle/>
                    <a:p>
                      <a:endParaRPr lang="ru-RU" sz="1000" dirty="0"/>
                    </a:p>
                  </a:txBody>
                  <a:tcPr/>
                </a:tc>
                <a:tc>
                  <a:txBody>
                    <a:bodyPr/>
                    <a:lstStyle/>
                    <a:p>
                      <a:endParaRPr lang="ru-RU" sz="1000" dirty="0"/>
                    </a:p>
                  </a:txBody>
                  <a:tcPr/>
                </a:tc>
                <a:tc>
                  <a:txBody>
                    <a:bodyPr/>
                    <a:lstStyle/>
                    <a:p>
                      <a:endParaRPr lang="ru-RU" sz="1000" dirty="0"/>
                    </a:p>
                  </a:txBody>
                  <a:tcPr marT="36000" marB="36000"/>
                </a:tc>
                <a:tc>
                  <a:txBody>
                    <a:bodyPr/>
                    <a:lstStyle/>
                    <a:p>
                      <a:endParaRPr lang="ru-RU" sz="1000" dirty="0"/>
                    </a:p>
                  </a:txBody>
                  <a:tcPr/>
                </a:tc>
                <a:tc>
                  <a:txBody>
                    <a:bodyPr/>
                    <a:lstStyle/>
                    <a:p>
                      <a:r>
                        <a:rPr lang="en-US" sz="1000" dirty="0"/>
                        <a:t>+</a:t>
                      </a:r>
                      <a:endParaRPr lang="ru-RU" sz="1000" dirty="0"/>
                    </a:p>
                  </a:txBody>
                  <a:tcPr/>
                </a:tc>
                <a:extLst>
                  <a:ext uri="{0D108BD9-81ED-4DB2-BD59-A6C34878D82A}">
                    <a16:rowId xmlns:a16="http://schemas.microsoft.com/office/drawing/2014/main" val="1649068051"/>
                  </a:ext>
                </a:extLst>
              </a:tr>
            </a:tbl>
          </a:graphicData>
        </a:graphic>
      </p:graphicFrame>
      <p:sp>
        <p:nvSpPr>
          <p:cNvPr id="4" name="Номер слайда 3">
            <a:extLst>
              <a:ext uri="{FF2B5EF4-FFF2-40B4-BE49-F238E27FC236}">
                <a16:creationId xmlns:a16="http://schemas.microsoft.com/office/drawing/2014/main" id="{1490C73A-5AD1-4464-8B20-133F8176904E}"/>
              </a:ext>
            </a:extLst>
          </p:cNvPr>
          <p:cNvSpPr>
            <a:spLocks noGrp="1"/>
          </p:cNvSpPr>
          <p:nvPr>
            <p:ph type="sldNum" sz="quarter" idx="12"/>
          </p:nvPr>
        </p:nvSpPr>
        <p:spPr>
          <a:xfrm>
            <a:off x="7061790" y="6481582"/>
            <a:ext cx="2057400" cy="365125"/>
          </a:xfrm>
        </p:spPr>
        <p:txBody>
          <a:bodyPr/>
          <a:lstStyle/>
          <a:p>
            <a:fld id="{C84F76B6-6155-42AC-B024-73025507AB5D}" type="slidenum">
              <a:rPr lang="ru-RU" smtClean="0"/>
              <a:t>8</a:t>
            </a:fld>
            <a:endParaRPr lang="ru-RU" dirty="0"/>
          </a:p>
        </p:txBody>
      </p:sp>
      <p:graphicFrame>
        <p:nvGraphicFramePr>
          <p:cNvPr id="7" name="Таблица 5">
            <a:extLst>
              <a:ext uri="{FF2B5EF4-FFF2-40B4-BE49-F238E27FC236}">
                <a16:creationId xmlns:a16="http://schemas.microsoft.com/office/drawing/2014/main" id="{C60C9D5A-2B7A-4F78-9172-56246B1EB2A0}"/>
              </a:ext>
            </a:extLst>
          </p:cNvPr>
          <p:cNvGraphicFramePr>
            <a:graphicFrameLocks noGrp="1"/>
          </p:cNvGraphicFramePr>
          <p:nvPr>
            <p:extLst>
              <p:ext uri="{D42A27DB-BD31-4B8C-83A1-F6EECF244321}">
                <p14:modId xmlns:p14="http://schemas.microsoft.com/office/powerpoint/2010/main" val="797964295"/>
              </p:ext>
            </p:extLst>
          </p:nvPr>
        </p:nvGraphicFramePr>
        <p:xfrm>
          <a:off x="5486400" y="914399"/>
          <a:ext cx="3532909" cy="4035626"/>
        </p:xfrm>
        <a:graphic>
          <a:graphicData uri="http://schemas.openxmlformats.org/drawingml/2006/table">
            <a:tbl>
              <a:tblPr firstRow="1" bandRow="1">
                <a:tableStyleId>{5C22544A-7EE6-4342-B048-85BDC9FD1C3A}</a:tableStyleId>
              </a:tblPr>
              <a:tblGrid>
                <a:gridCol w="1238121">
                  <a:extLst>
                    <a:ext uri="{9D8B030D-6E8A-4147-A177-3AD203B41FA5}">
                      <a16:colId xmlns:a16="http://schemas.microsoft.com/office/drawing/2014/main" val="800062460"/>
                    </a:ext>
                  </a:extLst>
                </a:gridCol>
                <a:gridCol w="330164">
                  <a:extLst>
                    <a:ext uri="{9D8B030D-6E8A-4147-A177-3AD203B41FA5}">
                      <a16:colId xmlns:a16="http://schemas.microsoft.com/office/drawing/2014/main" val="365993061"/>
                    </a:ext>
                  </a:extLst>
                </a:gridCol>
                <a:gridCol w="433515">
                  <a:extLst>
                    <a:ext uri="{9D8B030D-6E8A-4147-A177-3AD203B41FA5}">
                      <a16:colId xmlns:a16="http://schemas.microsoft.com/office/drawing/2014/main" val="2886715300"/>
                    </a:ext>
                  </a:extLst>
                </a:gridCol>
                <a:gridCol w="319977">
                  <a:extLst>
                    <a:ext uri="{9D8B030D-6E8A-4147-A177-3AD203B41FA5}">
                      <a16:colId xmlns:a16="http://schemas.microsoft.com/office/drawing/2014/main" val="2562364037"/>
                    </a:ext>
                  </a:extLst>
                </a:gridCol>
                <a:gridCol w="410411">
                  <a:extLst>
                    <a:ext uri="{9D8B030D-6E8A-4147-A177-3AD203B41FA5}">
                      <a16:colId xmlns:a16="http://schemas.microsoft.com/office/drawing/2014/main" val="2230766085"/>
                    </a:ext>
                  </a:extLst>
                </a:gridCol>
                <a:gridCol w="457821">
                  <a:extLst>
                    <a:ext uri="{9D8B030D-6E8A-4147-A177-3AD203B41FA5}">
                      <a16:colId xmlns:a16="http://schemas.microsoft.com/office/drawing/2014/main" val="1927694171"/>
                    </a:ext>
                  </a:extLst>
                </a:gridCol>
                <a:gridCol w="342900">
                  <a:extLst>
                    <a:ext uri="{9D8B030D-6E8A-4147-A177-3AD203B41FA5}">
                      <a16:colId xmlns:a16="http://schemas.microsoft.com/office/drawing/2014/main" val="3332866844"/>
                    </a:ext>
                  </a:extLst>
                </a:gridCol>
              </a:tblGrid>
              <a:tr h="1985781">
                <a:tc>
                  <a:txBody>
                    <a:bodyPr/>
                    <a:lstStyle/>
                    <a:p>
                      <a:pPr algn="r"/>
                      <a:r>
                        <a:rPr lang="en-US" sz="1400" b="1" kern="1200" dirty="0">
                          <a:solidFill>
                            <a:schemeClr val="lt1"/>
                          </a:solidFill>
                          <a:latin typeface="+mn-lt"/>
                          <a:ea typeface="+mn-ea"/>
                          <a:cs typeface="+mn-cs"/>
                        </a:rPr>
                        <a:t>Applied courses</a:t>
                      </a:r>
                      <a:endParaRPr lang="ru-RU" sz="1400" b="1" kern="1200" dirty="0">
                        <a:solidFill>
                          <a:schemeClr val="lt1"/>
                        </a:solidFill>
                        <a:latin typeface="+mn-lt"/>
                        <a:ea typeface="+mn-ea"/>
                        <a:cs typeface="+mn-cs"/>
                      </a:endParaRPr>
                    </a:p>
                    <a:p>
                      <a:endParaRPr lang="ru-RU" sz="1400" b="1" kern="1200" dirty="0">
                        <a:solidFill>
                          <a:schemeClr val="lt1"/>
                        </a:solidFill>
                        <a:latin typeface="+mn-lt"/>
                        <a:ea typeface="+mn-ea"/>
                        <a:cs typeface="+mn-cs"/>
                      </a:endParaRPr>
                    </a:p>
                    <a:p>
                      <a:br>
                        <a:rPr lang="ru-RU" sz="1400" b="1" kern="1200" dirty="0">
                          <a:solidFill>
                            <a:schemeClr val="lt1"/>
                          </a:solidFill>
                          <a:latin typeface="+mn-lt"/>
                          <a:ea typeface="+mn-ea"/>
                          <a:cs typeface="+mn-cs"/>
                        </a:rPr>
                      </a:br>
                      <a:br>
                        <a:rPr lang="ru-RU" sz="1400" b="1" kern="1200" dirty="0">
                          <a:solidFill>
                            <a:schemeClr val="lt1"/>
                          </a:solidFill>
                          <a:latin typeface="+mn-lt"/>
                          <a:ea typeface="+mn-ea"/>
                          <a:cs typeface="+mn-cs"/>
                        </a:rPr>
                      </a:br>
                      <a:endParaRPr lang="ru-RU" sz="1400" b="1" kern="1200" dirty="0">
                        <a:solidFill>
                          <a:schemeClr val="lt1"/>
                        </a:solidFill>
                        <a:latin typeface="+mn-lt"/>
                        <a:ea typeface="+mn-ea"/>
                        <a:cs typeface="+mn-cs"/>
                      </a:endParaRPr>
                    </a:p>
                    <a:p>
                      <a:r>
                        <a:rPr lang="en-US" sz="1400" b="1" kern="1200" dirty="0">
                          <a:solidFill>
                            <a:schemeClr val="lt1"/>
                          </a:solidFill>
                          <a:latin typeface="+mn-lt"/>
                          <a:ea typeface="+mn-ea"/>
                          <a:cs typeface="+mn-cs"/>
                        </a:rPr>
                        <a:t>Systems complexity levels</a:t>
                      </a:r>
                      <a:endParaRPr lang="ru-RU" sz="1400" b="1" kern="1200" dirty="0">
                        <a:solidFill>
                          <a:schemeClr val="lt1"/>
                        </a:solidFill>
                        <a:latin typeface="+mn-lt"/>
                        <a:ea typeface="+mn-ea"/>
                        <a:cs typeface="+mn-cs"/>
                      </a:endParaRPr>
                    </a:p>
                  </a:txBody>
                  <a:tcPr>
                    <a:lnTlToBr w="12700" cap="flat" cmpd="sng" algn="ctr">
                      <a:solidFill>
                        <a:schemeClr val="tx1"/>
                      </a:solidFill>
                      <a:prstDash val="solid"/>
                      <a:round/>
                      <a:headEnd type="none" w="med" len="med"/>
                      <a:tailEnd type="none" w="med" len="med"/>
                    </a:lnTlToBr>
                  </a:tcPr>
                </a:tc>
                <a:tc>
                  <a:txBody>
                    <a:bodyPr/>
                    <a:lstStyle/>
                    <a:p>
                      <a:r>
                        <a:rPr lang="en-US" sz="1000" dirty="0">
                          <a:solidFill>
                            <a:schemeClr val="bg1"/>
                          </a:solidFill>
                        </a:rPr>
                        <a:t>Systemic self-development
</a:t>
                      </a:r>
                      <a:endParaRPr lang="ru-RU" sz="1000" dirty="0">
                        <a:solidFill>
                          <a:schemeClr val="bg1"/>
                        </a:solidFill>
                      </a:endParaRPr>
                    </a:p>
                  </a:txBody>
                  <a:tcPr vert="vert270"/>
                </a:tc>
                <a:tc>
                  <a:txBody>
                    <a:bodyPr/>
                    <a:lstStyle/>
                    <a:p>
                      <a:r>
                        <a:rPr lang="en-US" sz="1000" dirty="0">
                          <a:solidFill>
                            <a:schemeClr val="bg1"/>
                          </a:solidFill>
                        </a:rPr>
                        <a:t>Systemic Fitness and General Movement
</a:t>
                      </a:r>
                      <a:endParaRPr lang="ru-RU" sz="1000" dirty="0">
                        <a:solidFill>
                          <a:schemeClr val="bg1"/>
                        </a:solidFill>
                      </a:endParaRPr>
                    </a:p>
                  </a:txBody>
                  <a:tcPr vert="vert270"/>
                </a:tc>
                <a:tc>
                  <a:txBody>
                    <a:bodyPr/>
                    <a:lstStyle/>
                    <a:p>
                      <a:r>
                        <a:rPr lang="en-US" sz="1000" b="1" kern="1200" dirty="0">
                          <a:solidFill>
                            <a:schemeClr val="bg1"/>
                          </a:solidFill>
                          <a:latin typeface="+mn-lt"/>
                          <a:ea typeface="+mn-ea"/>
                          <a:cs typeface="+mn-cs"/>
                        </a:rPr>
                        <a:t>System Management
</a:t>
                      </a:r>
                      <a:endParaRPr lang="ru-RU" sz="1000" b="1" kern="1200" dirty="0">
                        <a:solidFill>
                          <a:schemeClr val="bg1"/>
                        </a:solidFill>
                        <a:latin typeface="+mn-lt"/>
                        <a:ea typeface="+mn-ea"/>
                        <a:cs typeface="+mn-cs"/>
                      </a:endParaRPr>
                    </a:p>
                  </a:txBody>
                  <a:tcPr vert="vert270"/>
                </a:tc>
                <a:tc>
                  <a:txBody>
                    <a:bodyPr/>
                    <a:lstStyle/>
                    <a:p>
                      <a:r>
                        <a:rPr lang="en-US" sz="1000" dirty="0">
                          <a:solidFill>
                            <a:schemeClr val="bg1"/>
                          </a:solidFill>
                        </a:rPr>
                        <a:t>Mastery to teach the educated
</a:t>
                      </a:r>
                      <a:endParaRPr lang="ru-RU" sz="1000" dirty="0">
                        <a:solidFill>
                          <a:schemeClr val="bg1"/>
                        </a:solidFill>
                      </a:endParaRPr>
                    </a:p>
                  </a:txBody>
                  <a:tcPr vert="vert270"/>
                </a:tc>
                <a:tc>
                  <a:txBody>
                    <a:bodyPr/>
                    <a:lstStyle/>
                    <a:p>
                      <a:r>
                        <a:rPr lang="en-US" sz="1000" dirty="0">
                          <a:solidFill>
                            <a:schemeClr val="tx1">
                              <a:lumMod val="65000"/>
                              <a:lumOff val="35000"/>
                            </a:schemeClr>
                          </a:solidFill>
                        </a:rPr>
                        <a:t>Robots (Engineering of Cyber-Physical Systems)
</a:t>
                      </a:r>
                      <a:endParaRPr lang="ru-RU" sz="1000" dirty="0">
                        <a:solidFill>
                          <a:schemeClr val="tx1">
                            <a:lumMod val="65000"/>
                            <a:lumOff val="35000"/>
                          </a:schemeClr>
                        </a:solidFill>
                      </a:endParaRPr>
                    </a:p>
                  </a:txBody>
                  <a:tcPr vert="vert270"/>
                </a:tc>
                <a:tc>
                  <a:txBody>
                    <a:bodyPr/>
                    <a:lstStyle/>
                    <a:p>
                      <a:r>
                        <a:rPr lang="en-US" sz="1000" dirty="0">
                          <a:solidFill>
                            <a:schemeClr val="tx1">
                              <a:lumMod val="65000"/>
                              <a:lumOff val="35000"/>
                            </a:schemeClr>
                          </a:solidFill>
                        </a:rPr>
                        <a:t>System </a:t>
                      </a:r>
                      <a:r>
                        <a:rPr lang="en-US" sz="1000" dirty="0" err="1">
                          <a:solidFill>
                            <a:schemeClr val="tx1">
                              <a:lumMod val="65000"/>
                              <a:lumOff val="35000"/>
                            </a:schemeClr>
                          </a:solidFill>
                        </a:rPr>
                        <a:t>multidance</a:t>
                      </a:r>
                      <a:r>
                        <a:rPr lang="en-US" sz="1000" dirty="0">
                          <a:solidFill>
                            <a:schemeClr val="tx1">
                              <a:lumMod val="65000"/>
                              <a:lumOff val="35000"/>
                            </a:schemeClr>
                          </a:solidFill>
                        </a:rPr>
                        <a:t>
</a:t>
                      </a:r>
                      <a:endParaRPr lang="ru-RU" sz="1000" dirty="0">
                        <a:solidFill>
                          <a:schemeClr val="tx1">
                            <a:lumMod val="65000"/>
                            <a:lumOff val="35000"/>
                          </a:schemeClr>
                        </a:solidFill>
                      </a:endParaRPr>
                    </a:p>
                  </a:txBody>
                  <a:tcPr vert="vert270"/>
                </a:tc>
                <a:extLst>
                  <a:ext uri="{0D108BD9-81ED-4DB2-BD59-A6C34878D82A}">
                    <a16:rowId xmlns:a16="http://schemas.microsoft.com/office/drawing/2014/main" val="3122988952"/>
                  </a:ext>
                </a:extLst>
              </a:tr>
              <a:tr h="240701">
                <a:tc>
                  <a:txBody>
                    <a:bodyPr/>
                    <a:lstStyle/>
                    <a:p>
                      <a:pPr fontAlgn="t"/>
                      <a:r>
                        <a:rPr lang="en-US" sz="1000" b="1" kern="1200" dirty="0">
                          <a:solidFill>
                            <a:schemeClr val="dk1"/>
                          </a:solidFill>
                          <a:effectLst/>
                          <a:latin typeface="+mn-lt"/>
                          <a:ea typeface="+mn-ea"/>
                          <a:cs typeface="+mn-cs"/>
                        </a:rPr>
                        <a:t>Humankind</a:t>
                      </a:r>
                      <a:endParaRPr lang="ru-RU" sz="1000" b="1" kern="1200" dirty="0">
                        <a:solidFill>
                          <a:schemeClr val="dk1"/>
                        </a:solidFill>
                        <a:effectLst/>
                        <a:latin typeface="+mn-lt"/>
                        <a:ea typeface="+mn-ea"/>
                        <a:cs typeface="+mn-cs"/>
                      </a:endParaRPr>
                    </a:p>
                  </a:txBody>
                  <a:tcPr marL="12265" marR="12265" marT="6133" marB="6133"/>
                </a:tc>
                <a:tc>
                  <a:txBody>
                    <a:bodyPr/>
                    <a:lstStyle/>
                    <a:p>
                      <a:endParaRPr lang="ru-RU" sz="1000" dirty="0"/>
                    </a:p>
                  </a:txBody>
                  <a:tcPr/>
                </a:tc>
                <a:tc>
                  <a:txBody>
                    <a:bodyPr/>
                    <a:lstStyle/>
                    <a:p>
                      <a:endParaRPr lang="ru-RU" sz="1000"/>
                    </a:p>
                  </a:txBody>
                  <a:tcPr/>
                </a:tc>
                <a:tc>
                  <a:txBody>
                    <a:bodyPr/>
                    <a:lstStyle/>
                    <a:p>
                      <a:endParaRPr lang="ru-RU" sz="1000"/>
                    </a:p>
                  </a:txBody>
                  <a:tcPr/>
                </a:tc>
                <a:tc>
                  <a:txBody>
                    <a:bodyPr/>
                    <a:lstStyle/>
                    <a:p>
                      <a:endParaRPr lang="ru-RU" sz="1000"/>
                    </a:p>
                  </a:txBody>
                  <a:tcPr/>
                </a:tc>
                <a:tc>
                  <a:txBody>
                    <a:bodyPr/>
                    <a:lstStyle/>
                    <a:p>
                      <a:endParaRPr lang="ru-RU" sz="1000" dirty="0">
                        <a:solidFill>
                          <a:schemeClr val="tx1">
                            <a:lumMod val="65000"/>
                            <a:lumOff val="35000"/>
                          </a:schemeClr>
                        </a:solidFill>
                      </a:endParaRPr>
                    </a:p>
                  </a:txBody>
                  <a:tcPr/>
                </a:tc>
                <a:tc>
                  <a:txBody>
                    <a:bodyPr/>
                    <a:lstStyle/>
                    <a:p>
                      <a:endParaRPr lang="ru-RU" sz="1000" dirty="0">
                        <a:solidFill>
                          <a:schemeClr val="tx1">
                            <a:lumMod val="65000"/>
                            <a:lumOff val="35000"/>
                          </a:schemeClr>
                        </a:solidFill>
                      </a:endParaRPr>
                    </a:p>
                  </a:txBody>
                  <a:tcPr/>
                </a:tc>
                <a:extLst>
                  <a:ext uri="{0D108BD9-81ED-4DB2-BD59-A6C34878D82A}">
                    <a16:rowId xmlns:a16="http://schemas.microsoft.com/office/drawing/2014/main" val="3966905101"/>
                  </a:ext>
                </a:extLst>
              </a:tr>
              <a:tr h="240701">
                <a:tc>
                  <a:txBody>
                    <a:bodyPr/>
                    <a:lstStyle/>
                    <a:p>
                      <a:pPr fontAlgn="t"/>
                      <a:r>
                        <a:rPr lang="en-US" sz="1000" b="1" kern="1200" dirty="0">
                          <a:solidFill>
                            <a:schemeClr val="dk1"/>
                          </a:solidFill>
                          <a:effectLst/>
                          <a:latin typeface="+mn-lt"/>
                          <a:ea typeface="+mn-ea"/>
                          <a:cs typeface="+mn-cs"/>
                        </a:rPr>
                        <a:t>Society</a:t>
                      </a:r>
                      <a:endParaRPr lang="ru-RU" sz="1000" b="1" kern="1200" dirty="0">
                        <a:solidFill>
                          <a:schemeClr val="dk1"/>
                        </a:solidFill>
                        <a:effectLst/>
                        <a:latin typeface="+mn-lt"/>
                        <a:ea typeface="+mn-ea"/>
                        <a:cs typeface="+mn-cs"/>
                      </a:endParaRPr>
                    </a:p>
                  </a:txBody>
                  <a:tcPr marL="12265" marR="12265" marT="6133" marB="6133"/>
                </a:tc>
                <a:tc>
                  <a:txBody>
                    <a:bodyPr/>
                    <a:lstStyle/>
                    <a:p>
                      <a:endParaRPr lang="ru-RU" sz="1000" dirty="0"/>
                    </a:p>
                  </a:txBody>
                  <a:tcPr/>
                </a:tc>
                <a:tc>
                  <a:txBody>
                    <a:bodyPr/>
                    <a:lstStyle/>
                    <a:p>
                      <a:endParaRPr lang="ru-RU" sz="1000"/>
                    </a:p>
                  </a:txBody>
                  <a:tcPr/>
                </a:tc>
                <a:tc>
                  <a:txBody>
                    <a:bodyPr/>
                    <a:lstStyle/>
                    <a:p>
                      <a:endParaRPr lang="ru-RU" sz="1000"/>
                    </a:p>
                  </a:txBody>
                  <a:tcPr/>
                </a:tc>
                <a:tc>
                  <a:txBody>
                    <a:bodyPr/>
                    <a:lstStyle/>
                    <a:p>
                      <a:endParaRPr lang="ru-RU" sz="1000"/>
                    </a:p>
                  </a:txBody>
                  <a:tcPr/>
                </a:tc>
                <a:tc>
                  <a:txBody>
                    <a:bodyPr/>
                    <a:lstStyle/>
                    <a:p>
                      <a:endParaRPr lang="ru-RU" sz="1000">
                        <a:solidFill>
                          <a:schemeClr val="tx1">
                            <a:lumMod val="65000"/>
                            <a:lumOff val="35000"/>
                          </a:schemeClr>
                        </a:solidFill>
                      </a:endParaRPr>
                    </a:p>
                  </a:txBody>
                  <a:tcPr/>
                </a:tc>
                <a:tc>
                  <a:txBody>
                    <a:bodyPr/>
                    <a:lstStyle/>
                    <a:p>
                      <a:endParaRPr lang="ru-RU" sz="1000">
                        <a:solidFill>
                          <a:schemeClr val="tx1">
                            <a:lumMod val="65000"/>
                            <a:lumOff val="35000"/>
                          </a:schemeClr>
                        </a:solidFill>
                      </a:endParaRPr>
                    </a:p>
                  </a:txBody>
                  <a:tcPr/>
                </a:tc>
                <a:extLst>
                  <a:ext uri="{0D108BD9-81ED-4DB2-BD59-A6C34878D82A}">
                    <a16:rowId xmlns:a16="http://schemas.microsoft.com/office/drawing/2014/main" val="3742279548"/>
                  </a:ext>
                </a:extLst>
              </a:tr>
              <a:tr h="240701">
                <a:tc>
                  <a:txBody>
                    <a:bodyPr/>
                    <a:lstStyle/>
                    <a:p>
                      <a:pPr fontAlgn="t"/>
                      <a:r>
                        <a:rPr lang="en-US" sz="1000" b="1" kern="1200" dirty="0">
                          <a:solidFill>
                            <a:schemeClr val="dk1"/>
                          </a:solidFill>
                          <a:effectLst/>
                          <a:latin typeface="+mn-lt"/>
                          <a:ea typeface="+mn-ea"/>
                          <a:cs typeface="+mn-cs"/>
                        </a:rPr>
                        <a:t>Community</a:t>
                      </a:r>
                      <a:endParaRPr lang="ru-RU" sz="1000" b="1" kern="1200" dirty="0">
                        <a:solidFill>
                          <a:schemeClr val="dk1"/>
                        </a:solidFill>
                        <a:effectLst/>
                        <a:latin typeface="+mn-lt"/>
                        <a:ea typeface="+mn-ea"/>
                        <a:cs typeface="+mn-cs"/>
                      </a:endParaRPr>
                    </a:p>
                  </a:txBody>
                  <a:tcPr marL="12265" marR="12265" marT="6133" marB="6133"/>
                </a:tc>
                <a:tc>
                  <a:txBody>
                    <a:bodyPr/>
                    <a:lstStyle/>
                    <a:p>
                      <a:endParaRPr lang="ru-RU" sz="1000" dirty="0"/>
                    </a:p>
                  </a:txBody>
                  <a:tcPr/>
                </a:tc>
                <a:tc>
                  <a:txBody>
                    <a:bodyPr/>
                    <a:lstStyle/>
                    <a:p>
                      <a:endParaRPr lang="ru-RU" sz="1000"/>
                    </a:p>
                  </a:txBody>
                  <a:tcPr/>
                </a:tc>
                <a:tc>
                  <a:txBody>
                    <a:bodyPr/>
                    <a:lstStyle/>
                    <a:p>
                      <a:endParaRPr lang="ru-RU" sz="1000"/>
                    </a:p>
                  </a:txBody>
                  <a:tcPr/>
                </a:tc>
                <a:tc>
                  <a:txBody>
                    <a:bodyPr/>
                    <a:lstStyle/>
                    <a:p>
                      <a:endParaRPr lang="ru-RU" sz="1000"/>
                    </a:p>
                  </a:txBody>
                  <a:tcPr/>
                </a:tc>
                <a:tc>
                  <a:txBody>
                    <a:bodyPr/>
                    <a:lstStyle/>
                    <a:p>
                      <a:endParaRPr lang="ru-RU" sz="1000">
                        <a:solidFill>
                          <a:schemeClr val="tx1">
                            <a:lumMod val="65000"/>
                            <a:lumOff val="35000"/>
                          </a:schemeClr>
                        </a:solidFill>
                      </a:endParaRPr>
                    </a:p>
                  </a:txBody>
                  <a:tcPr/>
                </a:tc>
                <a:tc>
                  <a:txBody>
                    <a:bodyPr/>
                    <a:lstStyle/>
                    <a:p>
                      <a:endParaRPr lang="ru-RU" sz="1000">
                        <a:solidFill>
                          <a:schemeClr val="tx1">
                            <a:lumMod val="65000"/>
                            <a:lumOff val="35000"/>
                          </a:schemeClr>
                        </a:solidFill>
                      </a:endParaRPr>
                    </a:p>
                  </a:txBody>
                  <a:tcPr/>
                </a:tc>
                <a:extLst>
                  <a:ext uri="{0D108BD9-81ED-4DB2-BD59-A6C34878D82A}">
                    <a16:rowId xmlns:a16="http://schemas.microsoft.com/office/drawing/2014/main" val="1174754410"/>
                  </a:ext>
                </a:extLst>
              </a:tr>
              <a:tr h="240701">
                <a:tc>
                  <a:txBody>
                    <a:bodyPr/>
                    <a:lstStyle/>
                    <a:p>
                      <a:pPr fontAlgn="t"/>
                      <a:r>
                        <a:rPr lang="en-US" sz="1000" b="1" kern="1200" dirty="0">
                          <a:solidFill>
                            <a:schemeClr val="dk1"/>
                          </a:solidFill>
                          <a:effectLst/>
                          <a:latin typeface="+mn-lt"/>
                          <a:ea typeface="+mn-ea"/>
                          <a:cs typeface="+mn-cs"/>
                        </a:rPr>
                        <a:t>Organization</a:t>
                      </a:r>
                      <a:endParaRPr lang="ru-RU" sz="1000" b="1" kern="1200" dirty="0">
                        <a:solidFill>
                          <a:schemeClr val="dk1"/>
                        </a:solidFill>
                        <a:effectLst/>
                        <a:latin typeface="+mn-lt"/>
                        <a:ea typeface="+mn-ea"/>
                        <a:cs typeface="+mn-cs"/>
                      </a:endParaRPr>
                    </a:p>
                  </a:txBody>
                  <a:tcPr marL="12265" marR="12265" marT="6133" marB="6133"/>
                </a:tc>
                <a:tc>
                  <a:txBody>
                    <a:bodyPr/>
                    <a:lstStyle/>
                    <a:p>
                      <a:endParaRPr lang="ru-RU" sz="1000" b="1" dirty="0"/>
                    </a:p>
                  </a:txBody>
                  <a:tcPr/>
                </a:tc>
                <a:tc>
                  <a:txBody>
                    <a:bodyPr/>
                    <a:lstStyle/>
                    <a:p>
                      <a:endParaRPr lang="ru-RU" sz="1000" b="1"/>
                    </a:p>
                  </a:txBody>
                  <a:tcPr/>
                </a:tc>
                <a:tc>
                  <a:txBody>
                    <a:bodyPr/>
                    <a:lstStyle/>
                    <a:p>
                      <a:r>
                        <a:rPr lang="ru-RU" sz="1000" b="1" dirty="0"/>
                        <a:t>+</a:t>
                      </a:r>
                    </a:p>
                  </a:txBody>
                  <a:tcPr/>
                </a:tc>
                <a:tc>
                  <a:txBody>
                    <a:bodyPr/>
                    <a:lstStyle/>
                    <a:p>
                      <a:endParaRPr lang="ru-RU" sz="1000" b="1"/>
                    </a:p>
                  </a:txBody>
                  <a:tcPr/>
                </a:tc>
                <a:tc>
                  <a:txBody>
                    <a:bodyPr/>
                    <a:lstStyle/>
                    <a:p>
                      <a:endParaRPr lang="ru-RU" sz="1000" dirty="0">
                        <a:solidFill>
                          <a:schemeClr val="tx1">
                            <a:lumMod val="65000"/>
                            <a:lumOff val="35000"/>
                          </a:schemeClr>
                        </a:solidFill>
                      </a:endParaRPr>
                    </a:p>
                  </a:txBody>
                  <a:tcPr/>
                </a:tc>
                <a:tc>
                  <a:txBody>
                    <a:bodyPr/>
                    <a:lstStyle/>
                    <a:p>
                      <a:endParaRPr lang="ru-RU" sz="1000" dirty="0">
                        <a:solidFill>
                          <a:schemeClr val="tx1">
                            <a:lumMod val="65000"/>
                            <a:lumOff val="35000"/>
                          </a:schemeClr>
                        </a:solidFill>
                      </a:endParaRPr>
                    </a:p>
                  </a:txBody>
                  <a:tcPr/>
                </a:tc>
                <a:extLst>
                  <a:ext uri="{0D108BD9-81ED-4DB2-BD59-A6C34878D82A}">
                    <a16:rowId xmlns:a16="http://schemas.microsoft.com/office/drawing/2014/main" val="3201363504"/>
                  </a:ext>
                </a:extLst>
              </a:tr>
              <a:tr h="240701">
                <a:tc>
                  <a:txBody>
                    <a:bodyPr/>
                    <a:lstStyle/>
                    <a:p>
                      <a:pPr fontAlgn="t"/>
                      <a:r>
                        <a:rPr lang="en-US" sz="1000" b="1" kern="1200" dirty="0">
                          <a:solidFill>
                            <a:schemeClr val="dk1"/>
                          </a:solidFill>
                          <a:effectLst/>
                          <a:latin typeface="+mn-lt"/>
                          <a:ea typeface="+mn-ea"/>
                          <a:cs typeface="+mn-cs"/>
                        </a:rPr>
                        <a:t>Person</a:t>
                      </a:r>
                      <a:endParaRPr lang="ru-RU" sz="1000" b="1" kern="1200" dirty="0">
                        <a:solidFill>
                          <a:schemeClr val="dk1"/>
                        </a:solidFill>
                        <a:effectLst/>
                        <a:latin typeface="+mn-lt"/>
                        <a:ea typeface="+mn-ea"/>
                        <a:cs typeface="+mn-cs"/>
                      </a:endParaRPr>
                    </a:p>
                  </a:txBody>
                  <a:tcPr marL="12265" marR="12265" marT="6133" marB="6133"/>
                </a:tc>
                <a:tc>
                  <a:txBody>
                    <a:bodyPr/>
                    <a:lstStyle/>
                    <a:p>
                      <a:r>
                        <a:rPr lang="ru-RU" sz="1000" b="1" dirty="0"/>
                        <a:t>+</a:t>
                      </a:r>
                    </a:p>
                  </a:txBody>
                  <a:tcPr/>
                </a:tc>
                <a:tc>
                  <a:txBody>
                    <a:bodyPr/>
                    <a:lstStyle/>
                    <a:p>
                      <a:r>
                        <a:rPr lang="ru-RU" sz="1000" b="1" dirty="0"/>
                        <a:t>+</a:t>
                      </a:r>
                    </a:p>
                  </a:txBody>
                  <a:tcPr/>
                </a:tc>
                <a:tc>
                  <a:txBody>
                    <a:bodyPr/>
                    <a:lstStyle/>
                    <a:p>
                      <a:endParaRPr lang="ru-RU" sz="1000" b="1" dirty="0"/>
                    </a:p>
                  </a:txBody>
                  <a:tcPr/>
                </a:tc>
                <a:tc>
                  <a:txBody>
                    <a:bodyPr/>
                    <a:lstStyle/>
                    <a:p>
                      <a:r>
                        <a:rPr lang="ru-RU" sz="1000" b="1" dirty="0"/>
                        <a:t>+</a:t>
                      </a:r>
                    </a:p>
                  </a:txBody>
                  <a:tcPr/>
                </a:tc>
                <a:tc>
                  <a:txBody>
                    <a:bodyPr/>
                    <a:lstStyle/>
                    <a:p>
                      <a:endParaRPr lang="ru-RU" sz="1000" dirty="0">
                        <a:solidFill>
                          <a:schemeClr val="tx1">
                            <a:lumMod val="65000"/>
                            <a:lumOff val="35000"/>
                          </a:schemeClr>
                        </a:solidFill>
                      </a:endParaRPr>
                    </a:p>
                  </a:txBody>
                  <a:tcPr/>
                </a:tc>
                <a:tc>
                  <a:txBody>
                    <a:bodyPr/>
                    <a:lstStyle/>
                    <a:p>
                      <a:r>
                        <a:rPr lang="ru-RU" sz="1000" dirty="0">
                          <a:solidFill>
                            <a:schemeClr val="tx1">
                              <a:lumMod val="50000"/>
                              <a:lumOff val="50000"/>
                            </a:schemeClr>
                          </a:solidFill>
                        </a:rPr>
                        <a:t>+</a:t>
                      </a:r>
                    </a:p>
                  </a:txBody>
                  <a:tcPr/>
                </a:tc>
                <a:extLst>
                  <a:ext uri="{0D108BD9-81ED-4DB2-BD59-A6C34878D82A}">
                    <a16:rowId xmlns:a16="http://schemas.microsoft.com/office/drawing/2014/main" val="801792936"/>
                  </a:ext>
                </a:extLst>
              </a:tr>
              <a:tr h="240701">
                <a:tc>
                  <a:txBody>
                    <a:bodyPr/>
                    <a:lstStyle/>
                    <a:p>
                      <a:pPr fontAlgn="t"/>
                      <a:r>
                        <a:rPr lang="en-US" sz="1000" b="1" kern="1200" dirty="0">
                          <a:solidFill>
                            <a:schemeClr val="dk1"/>
                          </a:solidFill>
                          <a:effectLst/>
                          <a:latin typeface="+mn-lt"/>
                          <a:ea typeface="+mn-ea"/>
                          <a:cs typeface="+mn-cs"/>
                        </a:rPr>
                        <a:t>Creature</a:t>
                      </a:r>
                      <a:endParaRPr lang="ru-RU" sz="1000" b="1" kern="1200" dirty="0">
                        <a:solidFill>
                          <a:schemeClr val="dk1"/>
                        </a:solidFill>
                        <a:effectLst/>
                        <a:latin typeface="+mn-lt"/>
                        <a:ea typeface="+mn-ea"/>
                        <a:cs typeface="+mn-cs"/>
                      </a:endParaRPr>
                    </a:p>
                  </a:txBody>
                  <a:tcPr marL="12265" marR="12265" marT="6133" marB="6133"/>
                </a:tc>
                <a:tc>
                  <a:txBody>
                    <a:bodyPr/>
                    <a:lstStyle/>
                    <a:p>
                      <a:endParaRPr lang="ru-RU" sz="1000" dirty="0"/>
                    </a:p>
                  </a:txBody>
                  <a:tcPr/>
                </a:tc>
                <a:tc>
                  <a:txBody>
                    <a:bodyPr/>
                    <a:lstStyle/>
                    <a:p>
                      <a:endParaRPr lang="ru-RU" sz="1000" dirty="0"/>
                    </a:p>
                  </a:txBody>
                  <a:tcPr/>
                </a:tc>
                <a:tc>
                  <a:txBody>
                    <a:bodyPr/>
                    <a:lstStyle/>
                    <a:p>
                      <a:endParaRPr lang="ru-RU" sz="1000"/>
                    </a:p>
                  </a:txBody>
                  <a:tcPr/>
                </a:tc>
                <a:tc>
                  <a:txBody>
                    <a:bodyPr/>
                    <a:lstStyle/>
                    <a:p>
                      <a:endParaRPr lang="ru-RU" sz="1000"/>
                    </a:p>
                  </a:txBody>
                  <a:tcPr/>
                </a:tc>
                <a:tc>
                  <a:txBody>
                    <a:bodyPr/>
                    <a:lstStyle/>
                    <a:p>
                      <a:endParaRPr lang="ru-RU" sz="1000" dirty="0">
                        <a:solidFill>
                          <a:schemeClr val="tx1">
                            <a:lumMod val="65000"/>
                            <a:lumOff val="35000"/>
                          </a:schemeClr>
                        </a:solidFill>
                      </a:endParaRPr>
                    </a:p>
                  </a:txBody>
                  <a:tcPr/>
                </a:tc>
                <a:tc>
                  <a:txBody>
                    <a:bodyPr/>
                    <a:lstStyle/>
                    <a:p>
                      <a:endParaRPr lang="ru-RU" sz="1000" dirty="0">
                        <a:solidFill>
                          <a:schemeClr val="tx1">
                            <a:lumMod val="65000"/>
                            <a:lumOff val="35000"/>
                          </a:schemeClr>
                        </a:solidFill>
                      </a:endParaRPr>
                    </a:p>
                  </a:txBody>
                  <a:tcPr/>
                </a:tc>
                <a:extLst>
                  <a:ext uri="{0D108BD9-81ED-4DB2-BD59-A6C34878D82A}">
                    <a16:rowId xmlns:a16="http://schemas.microsoft.com/office/drawing/2014/main" val="3498763585"/>
                  </a:ext>
                </a:extLst>
              </a:tr>
              <a:tr h="312984">
                <a:tc>
                  <a:txBody>
                    <a:bodyPr/>
                    <a:lstStyle/>
                    <a:p>
                      <a:pPr fontAlgn="t"/>
                      <a:r>
                        <a:rPr lang="en-US" sz="1000" b="1" kern="1200" dirty="0">
                          <a:solidFill>
                            <a:schemeClr val="dk1"/>
                          </a:solidFill>
                          <a:effectLst/>
                          <a:latin typeface="+mn-lt"/>
                          <a:ea typeface="+mn-ea"/>
                          <a:cs typeface="+mn-cs"/>
                        </a:rPr>
                        <a:t>Cyber-physical systems</a:t>
                      </a:r>
                      <a:endParaRPr lang="ru-RU" sz="1000" b="1" kern="1200" dirty="0">
                        <a:solidFill>
                          <a:schemeClr val="dk1"/>
                        </a:solidFill>
                        <a:effectLst/>
                        <a:latin typeface="+mn-lt"/>
                        <a:ea typeface="+mn-ea"/>
                        <a:cs typeface="+mn-cs"/>
                      </a:endParaRPr>
                    </a:p>
                  </a:txBody>
                  <a:tcPr marL="12265" marR="12265" marT="6133" marB="6133"/>
                </a:tc>
                <a:tc>
                  <a:txBody>
                    <a:bodyPr/>
                    <a:lstStyle/>
                    <a:p>
                      <a:endParaRPr lang="ru-RU" sz="1000" dirty="0"/>
                    </a:p>
                  </a:txBody>
                  <a:tcPr/>
                </a:tc>
                <a:tc>
                  <a:txBody>
                    <a:bodyPr/>
                    <a:lstStyle/>
                    <a:p>
                      <a:endParaRPr lang="ru-RU" sz="1000" dirty="0"/>
                    </a:p>
                  </a:txBody>
                  <a:tcPr/>
                </a:tc>
                <a:tc>
                  <a:txBody>
                    <a:bodyPr/>
                    <a:lstStyle/>
                    <a:p>
                      <a:endParaRPr lang="ru-RU" sz="1000"/>
                    </a:p>
                  </a:txBody>
                  <a:tcPr/>
                </a:tc>
                <a:tc>
                  <a:txBody>
                    <a:bodyPr/>
                    <a:lstStyle/>
                    <a:p>
                      <a:endParaRPr lang="ru-RU" sz="1000"/>
                    </a:p>
                  </a:txBody>
                  <a:tcPr/>
                </a:tc>
                <a:tc>
                  <a:txBody>
                    <a:bodyPr/>
                    <a:lstStyle/>
                    <a:p>
                      <a:r>
                        <a:rPr lang="ru-RU" sz="1000" dirty="0">
                          <a:solidFill>
                            <a:schemeClr val="tx1">
                              <a:lumMod val="50000"/>
                              <a:lumOff val="50000"/>
                            </a:schemeClr>
                          </a:solidFill>
                        </a:rPr>
                        <a:t>+</a:t>
                      </a:r>
                    </a:p>
                  </a:txBody>
                  <a:tcPr/>
                </a:tc>
                <a:tc>
                  <a:txBody>
                    <a:bodyPr/>
                    <a:lstStyle/>
                    <a:p>
                      <a:endParaRPr lang="ru-RU" sz="1000" dirty="0">
                        <a:solidFill>
                          <a:schemeClr val="tx1">
                            <a:lumMod val="65000"/>
                            <a:lumOff val="35000"/>
                          </a:schemeClr>
                        </a:solidFill>
                      </a:endParaRPr>
                    </a:p>
                  </a:txBody>
                  <a:tcPr/>
                </a:tc>
                <a:extLst>
                  <a:ext uri="{0D108BD9-81ED-4DB2-BD59-A6C34878D82A}">
                    <a16:rowId xmlns:a16="http://schemas.microsoft.com/office/drawing/2014/main" val="2005652038"/>
                  </a:ext>
                </a:extLst>
              </a:tr>
              <a:tr h="240701">
                <a:tc>
                  <a:txBody>
                    <a:bodyPr/>
                    <a:lstStyle/>
                    <a:p>
                      <a:pPr fontAlgn="t"/>
                      <a:r>
                        <a:rPr lang="en-US" sz="1000" b="1" kern="1200" dirty="0">
                          <a:solidFill>
                            <a:schemeClr val="dk1"/>
                          </a:solidFill>
                          <a:effectLst/>
                          <a:latin typeface="+mn-lt"/>
                          <a:ea typeface="+mn-ea"/>
                          <a:cs typeface="+mn-cs"/>
                        </a:rPr>
                        <a:t>Substance</a:t>
                      </a:r>
                      <a:endParaRPr lang="ru-RU" sz="1000" b="1" kern="1200" dirty="0">
                        <a:solidFill>
                          <a:schemeClr val="dk1"/>
                        </a:solidFill>
                        <a:effectLst/>
                        <a:latin typeface="+mn-lt"/>
                        <a:ea typeface="+mn-ea"/>
                        <a:cs typeface="+mn-cs"/>
                      </a:endParaRPr>
                    </a:p>
                  </a:txBody>
                  <a:tcPr marL="12265" marR="12265" marT="6133" marB="6133"/>
                </a:tc>
                <a:tc>
                  <a:txBody>
                    <a:bodyPr/>
                    <a:lstStyle/>
                    <a:p>
                      <a:endParaRPr lang="ru-RU" sz="1000" dirty="0"/>
                    </a:p>
                  </a:txBody>
                  <a:tcPr/>
                </a:tc>
                <a:tc>
                  <a:txBody>
                    <a:bodyPr/>
                    <a:lstStyle/>
                    <a:p>
                      <a:endParaRPr lang="ru-RU" sz="1000" dirty="0"/>
                    </a:p>
                  </a:txBody>
                  <a:tcPr/>
                </a:tc>
                <a:tc>
                  <a:txBody>
                    <a:bodyPr/>
                    <a:lstStyle/>
                    <a:p>
                      <a:endParaRPr lang="ru-RU" sz="1000" dirty="0"/>
                    </a:p>
                  </a:txBody>
                  <a:tcPr/>
                </a:tc>
                <a:tc>
                  <a:txBody>
                    <a:bodyPr/>
                    <a:lstStyle/>
                    <a:p>
                      <a:endParaRPr lang="ru-RU" sz="1000" dirty="0"/>
                    </a:p>
                  </a:txBody>
                  <a:tcPr/>
                </a:tc>
                <a:tc>
                  <a:txBody>
                    <a:bodyPr/>
                    <a:lstStyle/>
                    <a:p>
                      <a:endParaRPr lang="ru-RU" sz="1000" dirty="0">
                        <a:solidFill>
                          <a:schemeClr val="tx1">
                            <a:lumMod val="65000"/>
                            <a:lumOff val="35000"/>
                          </a:schemeClr>
                        </a:solidFill>
                      </a:endParaRPr>
                    </a:p>
                  </a:txBody>
                  <a:tcPr/>
                </a:tc>
                <a:tc>
                  <a:txBody>
                    <a:bodyPr/>
                    <a:lstStyle/>
                    <a:p>
                      <a:endParaRPr lang="ru-RU" sz="1000" dirty="0">
                        <a:solidFill>
                          <a:schemeClr val="tx1">
                            <a:lumMod val="65000"/>
                            <a:lumOff val="35000"/>
                          </a:schemeClr>
                        </a:solidFill>
                      </a:endParaRPr>
                    </a:p>
                  </a:txBody>
                  <a:tcPr/>
                </a:tc>
                <a:extLst>
                  <a:ext uri="{0D108BD9-81ED-4DB2-BD59-A6C34878D82A}">
                    <a16:rowId xmlns:a16="http://schemas.microsoft.com/office/drawing/2014/main" val="630311182"/>
                  </a:ext>
                </a:extLst>
              </a:tr>
            </a:tbl>
          </a:graphicData>
        </a:graphic>
      </p:graphicFrame>
      <p:sp>
        <p:nvSpPr>
          <p:cNvPr id="8" name="TextBox 7">
            <a:extLst>
              <a:ext uri="{FF2B5EF4-FFF2-40B4-BE49-F238E27FC236}">
                <a16:creationId xmlns:a16="http://schemas.microsoft.com/office/drawing/2014/main" id="{9AA0D578-0C33-45A8-8B36-3B4C4D475BF1}"/>
              </a:ext>
            </a:extLst>
          </p:cNvPr>
          <p:cNvSpPr txBox="1"/>
          <p:nvPr/>
        </p:nvSpPr>
        <p:spPr>
          <a:xfrm>
            <a:off x="4876800" y="4950025"/>
            <a:ext cx="4204854" cy="338554"/>
          </a:xfrm>
          <a:prstGeom prst="rect">
            <a:avLst/>
          </a:prstGeom>
          <a:noFill/>
        </p:spPr>
        <p:txBody>
          <a:bodyPr wrap="square" rtlCol="0">
            <a:spAutoFit/>
          </a:bodyPr>
          <a:lstStyle/>
          <a:p>
            <a:r>
              <a:rPr lang="en-US" sz="1600" b="1" dirty="0"/>
              <a:t>Preparatory and training courses are not shown</a:t>
            </a:r>
            <a:endParaRPr lang="ru-RU" sz="1600" b="1" dirty="0"/>
          </a:p>
        </p:txBody>
      </p:sp>
    </p:spTree>
    <p:extLst>
      <p:ext uri="{BB962C8B-B14F-4D97-AF65-F5344CB8AC3E}">
        <p14:creationId xmlns:p14="http://schemas.microsoft.com/office/powerpoint/2010/main" val="1375435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758499E-DA1E-5421-687B-2F9D38978B56}"/>
              </a:ext>
            </a:extLst>
          </p:cNvPr>
          <p:cNvSpPr>
            <a:spLocks noGrp="1"/>
          </p:cNvSpPr>
          <p:nvPr>
            <p:ph type="title"/>
          </p:nvPr>
        </p:nvSpPr>
        <p:spPr>
          <a:xfrm>
            <a:off x="457200" y="0"/>
            <a:ext cx="8229600" cy="1143000"/>
          </a:xfrm>
        </p:spPr>
        <p:txBody>
          <a:bodyPr>
            <a:normAutofit fontScale="90000"/>
          </a:bodyPr>
          <a:lstStyle/>
          <a:p>
            <a:r>
              <a:rPr lang="en-US" b="1" dirty="0">
                <a:latin typeface="+mn-lt"/>
              </a:rPr>
              <a:t>Three generations of the systems approach</a:t>
            </a:r>
            <a:endParaRPr lang="ru-RU" b="1" dirty="0">
              <a:latin typeface="+mn-lt"/>
            </a:endParaRPr>
          </a:p>
        </p:txBody>
      </p:sp>
      <p:sp>
        <p:nvSpPr>
          <p:cNvPr id="3" name="Объект 2">
            <a:extLst>
              <a:ext uri="{FF2B5EF4-FFF2-40B4-BE49-F238E27FC236}">
                <a16:creationId xmlns:a16="http://schemas.microsoft.com/office/drawing/2014/main" id="{91D60CA8-83E2-6D67-C298-62D383E09BC9}"/>
              </a:ext>
            </a:extLst>
          </p:cNvPr>
          <p:cNvSpPr>
            <a:spLocks noGrp="1"/>
          </p:cNvSpPr>
          <p:nvPr>
            <p:ph idx="1"/>
          </p:nvPr>
        </p:nvSpPr>
        <p:spPr>
          <a:xfrm>
            <a:off x="608725" y="1269679"/>
            <a:ext cx="5944475" cy="4323965"/>
          </a:xfrm>
        </p:spPr>
        <p:txBody>
          <a:bodyPr>
            <a:normAutofit fontScale="62500" lnSpcReduction="20000"/>
          </a:bodyPr>
          <a:lstStyle/>
          <a:p>
            <a:pPr marL="514350" indent="-514350">
              <a:buFont typeface="+mj-lt"/>
              <a:buAutoNum type="arabicPeriod"/>
            </a:pPr>
            <a:r>
              <a:rPr lang="en-US" dirty="0"/>
              <a:t>The target system in its environment, various descriptions, the concept of the system and the architecture (operating time, "system processes" - operation processes). - Ludwig von </a:t>
            </a:r>
            <a:r>
              <a:rPr lang="en-US" dirty="0" err="1"/>
              <a:t>Bertalanffy</a:t>
            </a:r>
            <a:r>
              <a:rPr lang="en-US" dirty="0"/>
              <a:t>, Austrian biologist 
</a:t>
            </a:r>
            <a:r>
              <a:rPr lang="ru-RU" dirty="0"/>
              <a:t>«</a:t>
            </a:r>
            <a:r>
              <a:rPr lang="en-US" dirty="0"/>
              <a:t>Neither a life, nor a cycle</a:t>
            </a:r>
            <a:r>
              <a:rPr lang="ru-RU" dirty="0"/>
              <a:t>»</a:t>
            </a:r>
            <a:r>
              <a:rPr lang="en-US" dirty="0"/>
              <a:t>, the system is created by other systems: the constructor (project team) and its engineering practices, external project roles. Peter </a:t>
            </a:r>
            <a:r>
              <a:rPr lang="en-US" dirty="0" err="1"/>
              <a:t>Chekland</a:t>
            </a:r>
            <a:r>
              <a:rPr lang="en-US" dirty="0"/>
              <a:t>, mid-80s.
The system is not created, but evolve is not a </a:t>
            </a:r>
            <a:r>
              <a:rPr lang="en-US" dirty="0" err="1"/>
              <a:t>technoorganism</a:t>
            </a:r>
            <a:r>
              <a:rPr lang="en-US" dirty="0"/>
              <a:t>, but a techno-view in the course of </a:t>
            </a:r>
            <a:r>
              <a:rPr lang="en-US" dirty="0" err="1"/>
              <a:t>technoevolution</a:t>
            </a:r>
            <a:r>
              <a:rPr lang="en-US" dirty="0"/>
              <a:t> (the meme is stored separately), competing with other species. Continuous delivery. People from </a:t>
            </a:r>
            <a:r>
              <a:rPr lang="en-US" dirty="0" err="1"/>
              <a:t>Thoughtworks</a:t>
            </a:r>
            <a:r>
              <a:rPr lang="en-US" dirty="0"/>
              <a:t>, Eric Rees, </a:t>
            </a:r>
            <a:r>
              <a:rPr lang="en-US" dirty="0" err="1"/>
              <a:t>Vanchurin</a:t>
            </a:r>
            <a:r>
              <a:rPr lang="en-US" dirty="0"/>
              <a:t>-Katznelson, etc. (references to the literature are collected in our textbooks)</a:t>
            </a:r>
            <a:endParaRPr lang="ru-RU" dirty="0"/>
          </a:p>
        </p:txBody>
      </p:sp>
      <p:sp>
        <p:nvSpPr>
          <p:cNvPr id="4" name="Номер слайда 3">
            <a:extLst>
              <a:ext uri="{FF2B5EF4-FFF2-40B4-BE49-F238E27FC236}">
                <a16:creationId xmlns:a16="http://schemas.microsoft.com/office/drawing/2014/main" id="{0A41AC92-DEB8-827F-2BDE-EC75A9C9834E}"/>
              </a:ext>
            </a:extLst>
          </p:cNvPr>
          <p:cNvSpPr>
            <a:spLocks noGrp="1"/>
          </p:cNvSpPr>
          <p:nvPr>
            <p:ph type="sldNum" sz="quarter" idx="12"/>
          </p:nvPr>
        </p:nvSpPr>
        <p:spPr/>
        <p:txBody>
          <a:bodyPr/>
          <a:lstStyle/>
          <a:p>
            <a:fld id="{B70C3256-7474-4C02-8831-65B70316BAFC}" type="slidenum">
              <a:rPr lang="ru-RU" smtClean="0"/>
              <a:pPr/>
              <a:t>9</a:t>
            </a:fld>
            <a:endParaRPr lang="ru-RU"/>
          </a:p>
        </p:txBody>
      </p:sp>
      <p:pic>
        <p:nvPicPr>
          <p:cNvPr id="5" name="Рисунок 4">
            <a:extLst>
              <a:ext uri="{FF2B5EF4-FFF2-40B4-BE49-F238E27FC236}">
                <a16:creationId xmlns:a16="http://schemas.microsoft.com/office/drawing/2014/main" id="{07A3AD3A-8179-A077-F92D-B4F9FF13A77C}"/>
              </a:ext>
            </a:extLst>
          </p:cNvPr>
          <p:cNvPicPr>
            <a:picLocks noChangeAspect="1"/>
          </p:cNvPicPr>
          <p:nvPr/>
        </p:nvPicPr>
        <p:blipFill>
          <a:blip r:embed="rId2"/>
          <a:stretch>
            <a:fillRect/>
          </a:stretch>
        </p:blipFill>
        <p:spPr>
          <a:xfrm>
            <a:off x="7338716" y="1264356"/>
            <a:ext cx="885518" cy="1224219"/>
          </a:xfrm>
          <a:prstGeom prst="rect">
            <a:avLst/>
          </a:prstGeom>
        </p:spPr>
      </p:pic>
      <p:sp>
        <p:nvSpPr>
          <p:cNvPr id="6" name="TextBox 5">
            <a:extLst>
              <a:ext uri="{FF2B5EF4-FFF2-40B4-BE49-F238E27FC236}">
                <a16:creationId xmlns:a16="http://schemas.microsoft.com/office/drawing/2014/main" id="{4A2F1372-3D25-A17B-3F5C-3466349E436F}"/>
              </a:ext>
            </a:extLst>
          </p:cNvPr>
          <p:cNvSpPr txBox="1"/>
          <p:nvPr/>
        </p:nvSpPr>
        <p:spPr>
          <a:xfrm>
            <a:off x="7338716" y="2488575"/>
            <a:ext cx="1063412" cy="646331"/>
          </a:xfrm>
          <a:prstGeom prst="rect">
            <a:avLst/>
          </a:prstGeom>
          <a:noFill/>
        </p:spPr>
        <p:txBody>
          <a:bodyPr wrap="square" rtlCol="0">
            <a:spAutoFit/>
          </a:bodyPr>
          <a:lstStyle/>
          <a:p>
            <a:r>
              <a:rPr lang="en-US" sz="1200" b="1" dirty="0"/>
              <a:t>1940-1968 (compilation)
</a:t>
            </a:r>
            <a:endParaRPr lang="ru-RU" sz="1200" b="1" dirty="0"/>
          </a:p>
        </p:txBody>
      </p:sp>
      <p:pic>
        <p:nvPicPr>
          <p:cNvPr id="7" name="Рисунок 6">
            <a:extLst>
              <a:ext uri="{FF2B5EF4-FFF2-40B4-BE49-F238E27FC236}">
                <a16:creationId xmlns:a16="http://schemas.microsoft.com/office/drawing/2014/main" id="{F3340F08-492B-5F5F-6BD6-4E38665098FB}"/>
              </a:ext>
            </a:extLst>
          </p:cNvPr>
          <p:cNvPicPr>
            <a:picLocks noChangeAspect="1"/>
          </p:cNvPicPr>
          <p:nvPr/>
        </p:nvPicPr>
        <p:blipFill>
          <a:blip r:embed="rId3"/>
          <a:stretch>
            <a:fillRect/>
          </a:stretch>
        </p:blipFill>
        <p:spPr>
          <a:xfrm>
            <a:off x="7397447" y="2974515"/>
            <a:ext cx="706006" cy="1026918"/>
          </a:xfrm>
          <a:prstGeom prst="rect">
            <a:avLst/>
          </a:prstGeom>
        </p:spPr>
      </p:pic>
      <p:sp>
        <p:nvSpPr>
          <p:cNvPr id="8" name="TextBox 7">
            <a:extLst>
              <a:ext uri="{FF2B5EF4-FFF2-40B4-BE49-F238E27FC236}">
                <a16:creationId xmlns:a16="http://schemas.microsoft.com/office/drawing/2014/main" id="{334FF098-1E05-EFC8-8D07-9311C594929B}"/>
              </a:ext>
            </a:extLst>
          </p:cNvPr>
          <p:cNvSpPr txBox="1"/>
          <p:nvPr/>
        </p:nvSpPr>
        <p:spPr>
          <a:xfrm>
            <a:off x="7303987" y="4001433"/>
            <a:ext cx="1063412" cy="646331"/>
          </a:xfrm>
          <a:prstGeom prst="rect">
            <a:avLst/>
          </a:prstGeom>
          <a:noFill/>
        </p:spPr>
        <p:txBody>
          <a:bodyPr wrap="square" rtlCol="0">
            <a:spAutoFit/>
          </a:bodyPr>
          <a:lstStyle/>
          <a:p>
            <a:r>
              <a:rPr lang="en-US" sz="1200" b="1" dirty="0"/>
              <a:t>1972-1981 (compilation)
</a:t>
            </a:r>
            <a:endParaRPr lang="ru-RU" sz="1200" b="1" dirty="0"/>
          </a:p>
        </p:txBody>
      </p:sp>
      <p:pic>
        <p:nvPicPr>
          <p:cNvPr id="9" name="Рисунок 8">
            <a:extLst>
              <a:ext uri="{FF2B5EF4-FFF2-40B4-BE49-F238E27FC236}">
                <a16:creationId xmlns:a16="http://schemas.microsoft.com/office/drawing/2014/main" id="{F9ED47D1-8A58-FA06-1EA5-8E14132B6DEC}"/>
              </a:ext>
            </a:extLst>
          </p:cNvPr>
          <p:cNvPicPr>
            <a:picLocks noChangeAspect="1"/>
          </p:cNvPicPr>
          <p:nvPr/>
        </p:nvPicPr>
        <p:blipFill>
          <a:blip r:embed="rId4"/>
          <a:stretch>
            <a:fillRect/>
          </a:stretch>
        </p:blipFill>
        <p:spPr>
          <a:xfrm>
            <a:off x="2221884" y="5571518"/>
            <a:ext cx="797636" cy="1128087"/>
          </a:xfrm>
          <a:prstGeom prst="rect">
            <a:avLst/>
          </a:prstGeom>
          <a:ln>
            <a:noFill/>
          </a:ln>
          <a:effectLst>
            <a:outerShdw blurRad="292100" dist="139700" dir="2700000" algn="tl" rotWithShape="0">
              <a:srgbClr val="333333">
                <a:alpha val="65000"/>
              </a:srgbClr>
            </a:outerShdw>
          </a:effectLst>
        </p:spPr>
      </p:pic>
      <p:pic>
        <p:nvPicPr>
          <p:cNvPr id="10" name="Рисунок 9">
            <a:extLst>
              <a:ext uri="{FF2B5EF4-FFF2-40B4-BE49-F238E27FC236}">
                <a16:creationId xmlns:a16="http://schemas.microsoft.com/office/drawing/2014/main" id="{6D8F1D8F-812E-6F63-4D71-58EE18C4B8CB}"/>
              </a:ext>
            </a:extLst>
          </p:cNvPr>
          <p:cNvPicPr>
            <a:picLocks noChangeAspect="1"/>
          </p:cNvPicPr>
          <p:nvPr/>
        </p:nvPicPr>
        <p:blipFill>
          <a:blip r:embed="rId5"/>
          <a:stretch>
            <a:fillRect/>
          </a:stretch>
        </p:blipFill>
        <p:spPr>
          <a:xfrm>
            <a:off x="3510681" y="5585094"/>
            <a:ext cx="774100" cy="1094799"/>
          </a:xfrm>
          <a:prstGeom prst="rect">
            <a:avLst/>
          </a:prstGeom>
          <a:ln>
            <a:noFill/>
          </a:ln>
          <a:effectLst>
            <a:outerShdw blurRad="292100" dist="139700" dir="2700000" algn="tl" rotWithShape="0">
              <a:srgbClr val="333333">
                <a:alpha val="65000"/>
              </a:srgbClr>
            </a:outerShdw>
          </a:effectLst>
        </p:spPr>
      </p:pic>
      <p:pic>
        <p:nvPicPr>
          <p:cNvPr id="11" name="Рисунок 10">
            <a:extLst>
              <a:ext uri="{FF2B5EF4-FFF2-40B4-BE49-F238E27FC236}">
                <a16:creationId xmlns:a16="http://schemas.microsoft.com/office/drawing/2014/main" id="{D2936C23-024D-1EA7-C040-7E6AF1D886F4}"/>
              </a:ext>
            </a:extLst>
          </p:cNvPr>
          <p:cNvPicPr>
            <a:picLocks noChangeAspect="1"/>
          </p:cNvPicPr>
          <p:nvPr/>
        </p:nvPicPr>
        <p:blipFill>
          <a:blip r:embed="rId6"/>
          <a:stretch>
            <a:fillRect/>
          </a:stretch>
        </p:blipFill>
        <p:spPr>
          <a:xfrm>
            <a:off x="4775942" y="5568418"/>
            <a:ext cx="797636" cy="1128150"/>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FF53BEDA-A40A-FAF1-0DEC-14FB3F362BD5}"/>
              </a:ext>
            </a:extLst>
          </p:cNvPr>
          <p:cNvSpPr txBox="1"/>
          <p:nvPr/>
        </p:nvSpPr>
        <p:spPr>
          <a:xfrm>
            <a:off x="6918101" y="5651831"/>
            <a:ext cx="1663679" cy="923330"/>
          </a:xfrm>
          <a:prstGeom prst="rect">
            <a:avLst/>
          </a:prstGeom>
          <a:noFill/>
        </p:spPr>
        <p:txBody>
          <a:bodyPr wrap="square" rtlCol="0">
            <a:spAutoFit/>
          </a:bodyPr>
          <a:lstStyle/>
          <a:p>
            <a:pPr algn="ctr"/>
            <a:r>
              <a:rPr lang="en-US" dirty="0"/>
              <a:t>Literature since around 2011
</a:t>
            </a:r>
            <a:endParaRPr lang="ru-RU" dirty="0"/>
          </a:p>
        </p:txBody>
      </p:sp>
      <p:pic>
        <p:nvPicPr>
          <p:cNvPr id="13" name="Рисунок 12">
            <a:extLst>
              <a:ext uri="{FF2B5EF4-FFF2-40B4-BE49-F238E27FC236}">
                <a16:creationId xmlns:a16="http://schemas.microsoft.com/office/drawing/2014/main" id="{BF1CB53C-75F4-D499-1F6A-1EF81DC64076}"/>
              </a:ext>
            </a:extLst>
          </p:cNvPr>
          <p:cNvPicPr>
            <a:picLocks noChangeAspect="1"/>
          </p:cNvPicPr>
          <p:nvPr/>
        </p:nvPicPr>
        <p:blipFill>
          <a:blip r:embed="rId7"/>
          <a:stretch>
            <a:fillRect/>
          </a:stretch>
        </p:blipFill>
        <p:spPr>
          <a:xfrm>
            <a:off x="7338716" y="4636254"/>
            <a:ext cx="729440" cy="9573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68460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BADFCB9A-4C0E-4244-A33E-B3B6C021D2C8}"/>
  <p:tag name="GENSWF_ADVANCE_TIME" val="164.678"/>
  <p:tag name="GENSWF_SLIDE_UID" val="{595605A6-A336-4EDA-A929-86FDD8EB6D43}:1397"/>
</p:tagLst>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103000</TotalTime>
  <Words>1837</Words>
  <Application>Microsoft Office PowerPoint</Application>
  <PresentationFormat>Экран (4:3)</PresentationFormat>
  <Paragraphs>238</Paragraphs>
  <Slides>18</Slides>
  <Notes>3</Notes>
  <HiddenSlides>0</HiddenSlides>
  <MMClips>0</MMClips>
  <ScaleCrop>false</ScaleCrop>
  <HeadingPairs>
    <vt:vector size="6" baseType="variant">
      <vt:variant>
        <vt:lpstr>Использованные шрифты</vt:lpstr>
      </vt:variant>
      <vt:variant>
        <vt:i4>6</vt:i4>
      </vt:variant>
      <vt:variant>
        <vt:lpstr>Тема</vt:lpstr>
      </vt:variant>
      <vt:variant>
        <vt:i4>2</vt:i4>
      </vt:variant>
      <vt:variant>
        <vt:lpstr>Заголовки слайдов</vt:lpstr>
      </vt:variant>
      <vt:variant>
        <vt:i4>18</vt:i4>
      </vt:variant>
    </vt:vector>
  </HeadingPairs>
  <TitlesOfParts>
    <vt:vector size="26" baseType="lpstr">
      <vt:lpstr>Arial</vt:lpstr>
      <vt:lpstr>Arial Narrow</vt:lpstr>
      <vt:lpstr>Calibri</vt:lpstr>
      <vt:lpstr>Calibri Light</vt:lpstr>
      <vt:lpstr>Segoe UI Web (West European)</vt:lpstr>
      <vt:lpstr>Verdana</vt:lpstr>
      <vt:lpstr>Тема Office</vt:lpstr>
      <vt:lpstr>Office Theme</vt:lpstr>
      <vt:lpstr>Презентация PowerPoint</vt:lpstr>
      <vt:lpstr>Engineering is a practice of changing physical world to the better.</vt:lpstr>
      <vt:lpstr>Singularity</vt:lpstr>
      <vt:lpstr>Cyborgs as agent with augmented intelligence:  -- cybernetic organisms  -- cybernetic organizations Exocortex, exobody – this is «cyber». It works even without automation or AI. It as simple as "electronic flipchart". Cyborg provides control of multi-camera attention to the important things first, predictions (generative explanable models of the world – AI and more simple computations) second.</vt:lpstr>
      <vt:lpstr>How to save the world (from entropy)?!  Continue the Enlightenment!</vt:lpstr>
      <vt:lpstr>Презентация PowerPoint</vt:lpstr>
      <vt:lpstr>Trade-off: teach to SoTA or "like everywhere else"? Chosen: teach to SoTA. Pros: We train the elite. Cons: withstand the criticism of the bulk of the peloton.</vt:lpstr>
      <vt:lpstr>Architectural decision for courses (October 2022, draft)</vt:lpstr>
      <vt:lpstr>Three generations of the systems approach</vt:lpstr>
      <vt:lpstr>Literature in the «Systems Engineering» course (SoTA 20 textbooks, and 167 more footnotes)</vt:lpstr>
      <vt:lpstr>Essence of SoTA Systems Thinking</vt:lpstr>
      <vt:lpstr>Test for the presence of systems thinking</vt:lpstr>
      <vt:lpstr>System Layers and Scalelessness
</vt:lpstr>
      <vt:lpstr>System levels selects by attention, not physically! </vt:lpstr>
      <vt:lpstr>Disruption – from the lower (platform) system layers, not from the upper application layer!</vt:lpstr>
      <vt:lpstr>Operations concept, Systems concept, Architecture</vt:lpstr>
      <vt:lpstr>Entrepreneurship</vt:lpstr>
      <vt:lpstr>Thank you for your attention</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День смычки менеджеров и инженеров</dc:title>
  <dc:creator>TechInvestLab</dc:creator>
  <cp:lastModifiedBy>Анатолий Левенчук</cp:lastModifiedBy>
  <cp:revision>1224</cp:revision>
  <dcterms:created xsi:type="dcterms:W3CDTF">2014-11-25T15:31:01Z</dcterms:created>
  <dcterms:modified xsi:type="dcterms:W3CDTF">2022-10-05T16:32:02Z</dcterms:modified>
</cp:coreProperties>
</file>