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330" r:id="rId5"/>
    <p:sldId id="272" r:id="rId6"/>
    <p:sldId id="259" r:id="rId7"/>
    <p:sldId id="263" r:id="rId8"/>
    <p:sldId id="266" r:id="rId9"/>
    <p:sldId id="269" r:id="rId10"/>
    <p:sldId id="329" r:id="rId11"/>
    <p:sldId id="327" r:id="rId12"/>
    <p:sldId id="328" r:id="rId13"/>
    <p:sldId id="267" r:id="rId14"/>
    <p:sldId id="268" r:id="rId15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7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Glendinning" userId="a69c18d842ed1a7d" providerId="LiveId" clId="{6DED5C85-5285-4359-A63A-57C154755946}"/>
    <pc:docChg chg="undo custSel addSld delSld modSld sldOrd">
      <pc:chgData name="Ian Glendinning" userId="a69c18d842ed1a7d" providerId="LiveId" clId="{6DED5C85-5285-4359-A63A-57C154755946}" dt="2024-06-11T16:28:16.695" v="5691" actId="20577"/>
      <pc:docMkLst>
        <pc:docMk/>
      </pc:docMkLst>
      <pc:sldChg chg="modSp mod">
        <pc:chgData name="Ian Glendinning" userId="a69c18d842ed1a7d" providerId="LiveId" clId="{6DED5C85-5285-4359-A63A-57C154755946}" dt="2024-06-11T13:00:31.246" v="5672" actId="20577"/>
        <pc:sldMkLst>
          <pc:docMk/>
          <pc:sldMk cId="2817623766" sldId="256"/>
        </pc:sldMkLst>
        <pc:spChg chg="mod">
          <ac:chgData name="Ian Glendinning" userId="a69c18d842ed1a7d" providerId="LiveId" clId="{6DED5C85-5285-4359-A63A-57C154755946}" dt="2024-06-10T09:39:22.507" v="4545" actId="114"/>
          <ac:spMkLst>
            <pc:docMk/>
            <pc:sldMk cId="2817623766" sldId="256"/>
            <ac:spMk id="2" creationId="{288FD141-5BCC-C16B-26BF-A85945ABE576}"/>
          </ac:spMkLst>
        </pc:spChg>
        <pc:spChg chg="mod">
          <ac:chgData name="Ian Glendinning" userId="a69c18d842ed1a7d" providerId="LiveId" clId="{6DED5C85-5285-4359-A63A-57C154755946}" dt="2024-06-11T13:00:31.246" v="5672" actId="20577"/>
          <ac:spMkLst>
            <pc:docMk/>
            <pc:sldMk cId="2817623766" sldId="256"/>
            <ac:spMk id="3" creationId="{F8AEEAB9-9496-446D-D880-AEFD814C7151}"/>
          </ac:spMkLst>
        </pc:spChg>
      </pc:sldChg>
      <pc:sldChg chg="del">
        <pc:chgData name="Ian Glendinning" userId="a69c18d842ed1a7d" providerId="LiveId" clId="{6DED5C85-5285-4359-A63A-57C154755946}" dt="2024-06-06T12:19:45.443" v="403" actId="47"/>
        <pc:sldMkLst>
          <pc:docMk/>
          <pc:sldMk cId="1027120204" sldId="257"/>
        </pc:sldMkLst>
      </pc:sldChg>
      <pc:sldChg chg="modSp mod">
        <pc:chgData name="Ian Glendinning" userId="a69c18d842ed1a7d" providerId="LiveId" clId="{6DED5C85-5285-4359-A63A-57C154755946}" dt="2024-06-11T09:49:25.473" v="5631" actId="20577"/>
        <pc:sldMkLst>
          <pc:docMk/>
          <pc:sldMk cId="2599336826" sldId="259"/>
        </pc:sldMkLst>
        <pc:spChg chg="mod">
          <ac:chgData name="Ian Glendinning" userId="a69c18d842ed1a7d" providerId="LiveId" clId="{6DED5C85-5285-4359-A63A-57C154755946}" dt="2024-06-11T09:49:25.473" v="5631" actId="20577"/>
          <ac:spMkLst>
            <pc:docMk/>
            <pc:sldMk cId="2599336826" sldId="259"/>
            <ac:spMk id="3" creationId="{ABAD777E-BEEA-0EBA-A952-2028C89C8886}"/>
          </ac:spMkLst>
        </pc:spChg>
      </pc:sldChg>
      <pc:sldChg chg="del">
        <pc:chgData name="Ian Glendinning" userId="a69c18d842ed1a7d" providerId="LiveId" clId="{6DED5C85-5285-4359-A63A-57C154755946}" dt="2024-06-10T09:15:57.605" v="4125" actId="47"/>
        <pc:sldMkLst>
          <pc:docMk/>
          <pc:sldMk cId="1180361862" sldId="260"/>
        </pc:sldMkLst>
      </pc:sldChg>
      <pc:sldChg chg="modSp mod">
        <pc:chgData name="Ian Glendinning" userId="a69c18d842ed1a7d" providerId="LiveId" clId="{6DED5C85-5285-4359-A63A-57C154755946}" dt="2024-06-10T10:28:20.389" v="5090" actId="14100"/>
        <pc:sldMkLst>
          <pc:docMk/>
          <pc:sldMk cId="2124568463" sldId="263"/>
        </pc:sldMkLst>
        <pc:spChg chg="mod">
          <ac:chgData name="Ian Glendinning" userId="a69c18d842ed1a7d" providerId="LiveId" clId="{6DED5C85-5285-4359-A63A-57C154755946}" dt="2024-06-10T10:27:53.561" v="5086" actId="14100"/>
          <ac:spMkLst>
            <pc:docMk/>
            <pc:sldMk cId="2124568463" sldId="263"/>
            <ac:spMk id="4" creationId="{50E46DE9-18E1-6AD6-C9F4-8F2A158EA9AB}"/>
          </ac:spMkLst>
        </pc:spChg>
        <pc:spChg chg="mod">
          <ac:chgData name="Ian Glendinning" userId="a69c18d842ed1a7d" providerId="LiveId" clId="{6DED5C85-5285-4359-A63A-57C154755946}" dt="2024-06-10T10:26:52.742" v="5072" actId="113"/>
          <ac:spMkLst>
            <pc:docMk/>
            <pc:sldMk cId="2124568463" sldId="263"/>
            <ac:spMk id="5" creationId="{86BBDFA2-71D1-4C48-EA56-276A08AEE194}"/>
          </ac:spMkLst>
        </pc:spChg>
        <pc:spChg chg="mod">
          <ac:chgData name="Ian Glendinning" userId="a69c18d842ed1a7d" providerId="LiveId" clId="{6DED5C85-5285-4359-A63A-57C154755946}" dt="2024-06-10T10:27:46.293" v="5084" actId="14100"/>
          <ac:spMkLst>
            <pc:docMk/>
            <pc:sldMk cId="2124568463" sldId="263"/>
            <ac:spMk id="6" creationId="{E37148E0-2C39-BE73-F375-68599227EDC4}"/>
          </ac:spMkLst>
        </pc:spChg>
        <pc:spChg chg="mod">
          <ac:chgData name="Ian Glendinning" userId="a69c18d842ed1a7d" providerId="LiveId" clId="{6DED5C85-5285-4359-A63A-57C154755946}" dt="2024-06-10T10:28:04.178" v="5087" actId="14100"/>
          <ac:spMkLst>
            <pc:docMk/>
            <pc:sldMk cId="2124568463" sldId="263"/>
            <ac:spMk id="7" creationId="{567ADDE1-50EA-9317-81F1-3B86FBA15871}"/>
          </ac:spMkLst>
        </pc:spChg>
        <pc:spChg chg="mod">
          <ac:chgData name="Ian Glendinning" userId="a69c18d842ed1a7d" providerId="LiveId" clId="{6DED5C85-5285-4359-A63A-57C154755946}" dt="2024-06-10T10:28:15.354" v="5089" actId="14100"/>
          <ac:spMkLst>
            <pc:docMk/>
            <pc:sldMk cId="2124568463" sldId="263"/>
            <ac:spMk id="9" creationId="{AB6FC620-B6C6-97F5-2283-BA7BA431202B}"/>
          </ac:spMkLst>
        </pc:spChg>
        <pc:spChg chg="mod">
          <ac:chgData name="Ian Glendinning" userId="a69c18d842ed1a7d" providerId="LiveId" clId="{6DED5C85-5285-4359-A63A-57C154755946}" dt="2024-06-10T10:28:20.389" v="5090" actId="14100"/>
          <ac:spMkLst>
            <pc:docMk/>
            <pc:sldMk cId="2124568463" sldId="263"/>
            <ac:spMk id="11" creationId="{7BB1AB2E-A6FC-DD1E-3235-09BF6AA7F2C8}"/>
          </ac:spMkLst>
        </pc:spChg>
        <pc:spChg chg="mod">
          <ac:chgData name="Ian Glendinning" userId="a69c18d842ed1a7d" providerId="LiveId" clId="{6DED5C85-5285-4359-A63A-57C154755946}" dt="2024-06-10T09:16:09.060" v="4136" actId="20577"/>
          <ac:spMkLst>
            <pc:docMk/>
            <pc:sldMk cId="2124568463" sldId="263"/>
            <ac:spMk id="15" creationId="{F6873613-61E7-950E-84DC-F3E8E32135C5}"/>
          </ac:spMkLst>
        </pc:spChg>
      </pc:sldChg>
      <pc:sldChg chg="modSp del mod">
        <pc:chgData name="Ian Glendinning" userId="a69c18d842ed1a7d" providerId="LiveId" clId="{6DED5C85-5285-4359-A63A-57C154755946}" dt="2024-06-10T09:13:36.859" v="4079" actId="47"/>
        <pc:sldMkLst>
          <pc:docMk/>
          <pc:sldMk cId="787976402" sldId="264"/>
        </pc:sldMkLst>
        <pc:spChg chg="mod">
          <ac:chgData name="Ian Glendinning" userId="a69c18d842ed1a7d" providerId="LiveId" clId="{6DED5C85-5285-4359-A63A-57C154755946}" dt="2024-06-07T14:43:49.739" v="2068" actId="400"/>
          <ac:spMkLst>
            <pc:docMk/>
            <pc:sldMk cId="787976402" sldId="264"/>
            <ac:spMk id="3" creationId="{ABAD777E-BEEA-0EBA-A952-2028C89C8886}"/>
          </ac:spMkLst>
        </pc:spChg>
      </pc:sldChg>
      <pc:sldChg chg="del">
        <pc:chgData name="Ian Glendinning" userId="a69c18d842ed1a7d" providerId="LiveId" clId="{6DED5C85-5285-4359-A63A-57C154755946}" dt="2024-06-10T09:16:35.608" v="4137" actId="47"/>
        <pc:sldMkLst>
          <pc:docMk/>
          <pc:sldMk cId="299286446" sldId="265"/>
        </pc:sldMkLst>
      </pc:sldChg>
      <pc:sldChg chg="modSp mod">
        <pc:chgData name="Ian Glendinning" userId="a69c18d842ed1a7d" providerId="LiveId" clId="{6DED5C85-5285-4359-A63A-57C154755946}" dt="2024-06-11T16:28:16.695" v="5691" actId="20577"/>
        <pc:sldMkLst>
          <pc:docMk/>
          <pc:sldMk cId="2602119532" sldId="266"/>
        </pc:sldMkLst>
        <pc:spChg chg="mod">
          <ac:chgData name="Ian Glendinning" userId="a69c18d842ed1a7d" providerId="LiveId" clId="{6DED5C85-5285-4359-A63A-57C154755946}" dt="2024-06-11T16:28:16.695" v="5691" actId="20577"/>
          <ac:spMkLst>
            <pc:docMk/>
            <pc:sldMk cId="2602119532" sldId="266"/>
            <ac:spMk id="3" creationId="{ABAD777E-BEEA-0EBA-A952-2028C89C8886}"/>
          </ac:spMkLst>
        </pc:spChg>
      </pc:sldChg>
      <pc:sldChg chg="modSp mod ord">
        <pc:chgData name="Ian Glendinning" userId="a69c18d842ed1a7d" providerId="LiveId" clId="{6DED5C85-5285-4359-A63A-57C154755946}" dt="2024-06-11T09:25:40.086" v="5271" actId="20577"/>
        <pc:sldMkLst>
          <pc:docMk/>
          <pc:sldMk cId="3341209351" sldId="267"/>
        </pc:sldMkLst>
        <pc:spChg chg="mod">
          <ac:chgData name="Ian Glendinning" userId="a69c18d842ed1a7d" providerId="LiveId" clId="{6DED5C85-5285-4359-A63A-57C154755946}" dt="2024-06-11T09:25:40.086" v="5271" actId="20577"/>
          <ac:spMkLst>
            <pc:docMk/>
            <pc:sldMk cId="3341209351" sldId="267"/>
            <ac:spMk id="3" creationId="{ABAD777E-BEEA-0EBA-A952-2028C89C8886}"/>
          </ac:spMkLst>
        </pc:spChg>
      </pc:sldChg>
      <pc:sldChg chg="modSp del mod">
        <pc:chgData name="Ian Glendinning" userId="a69c18d842ed1a7d" providerId="LiveId" clId="{6DED5C85-5285-4359-A63A-57C154755946}" dt="2024-06-10T09:21:26.217" v="4319" actId="2696"/>
        <pc:sldMkLst>
          <pc:docMk/>
          <pc:sldMk cId="525321995" sldId="268"/>
        </pc:sldMkLst>
        <pc:spChg chg="mod">
          <ac:chgData name="Ian Glendinning" userId="a69c18d842ed1a7d" providerId="LiveId" clId="{6DED5C85-5285-4359-A63A-57C154755946}" dt="2024-06-10T09:13:31.137" v="4078" actId="20577"/>
          <ac:spMkLst>
            <pc:docMk/>
            <pc:sldMk cId="525321995" sldId="268"/>
            <ac:spMk id="3" creationId="{ABAD777E-BEEA-0EBA-A952-2028C89C8886}"/>
          </ac:spMkLst>
        </pc:spChg>
      </pc:sldChg>
      <pc:sldChg chg="modSp mod ord">
        <pc:chgData name="Ian Glendinning" userId="a69c18d842ed1a7d" providerId="LiveId" clId="{6DED5C85-5285-4359-A63A-57C154755946}" dt="2024-06-11T09:24:28.475" v="5257" actId="27636"/>
        <pc:sldMkLst>
          <pc:docMk/>
          <pc:sldMk cId="1932561916" sldId="268"/>
        </pc:sldMkLst>
        <pc:spChg chg="mod">
          <ac:chgData name="Ian Glendinning" userId="a69c18d842ed1a7d" providerId="LiveId" clId="{6DED5C85-5285-4359-A63A-57C154755946}" dt="2024-06-11T09:24:28.475" v="5257" actId="27636"/>
          <ac:spMkLst>
            <pc:docMk/>
            <pc:sldMk cId="1932561916" sldId="268"/>
            <ac:spMk id="3" creationId="{ABAD777E-BEEA-0EBA-A952-2028C89C8886}"/>
          </ac:spMkLst>
        </pc:spChg>
      </pc:sldChg>
      <pc:sldChg chg="modSp mod">
        <pc:chgData name="Ian Glendinning" userId="a69c18d842ed1a7d" providerId="LiveId" clId="{6DED5C85-5285-4359-A63A-57C154755946}" dt="2024-06-11T16:19:40.060" v="5675" actId="20577"/>
        <pc:sldMkLst>
          <pc:docMk/>
          <pc:sldMk cId="2047738631" sldId="269"/>
        </pc:sldMkLst>
        <pc:spChg chg="mod">
          <ac:chgData name="Ian Glendinning" userId="a69c18d842ed1a7d" providerId="LiveId" clId="{6DED5C85-5285-4359-A63A-57C154755946}" dt="2024-06-11T16:19:40.060" v="5675" actId="20577"/>
          <ac:spMkLst>
            <pc:docMk/>
            <pc:sldMk cId="2047738631" sldId="269"/>
            <ac:spMk id="3" creationId="{ABAD777E-BEEA-0EBA-A952-2028C89C8886}"/>
          </ac:spMkLst>
        </pc:spChg>
      </pc:sldChg>
      <pc:sldChg chg="addSp delSp modSp new mod">
        <pc:chgData name="Ian Glendinning" userId="a69c18d842ed1a7d" providerId="LiveId" clId="{6DED5C85-5285-4359-A63A-57C154755946}" dt="2024-06-10T10:22:45.640" v="5042" actId="20577"/>
        <pc:sldMkLst>
          <pc:docMk/>
          <pc:sldMk cId="2175462804" sldId="270"/>
        </pc:sldMkLst>
        <pc:spChg chg="mod">
          <ac:chgData name="Ian Glendinning" userId="a69c18d842ed1a7d" providerId="LiveId" clId="{6DED5C85-5285-4359-A63A-57C154755946}" dt="2024-06-06T11:54:33.685" v="130" actId="20577"/>
          <ac:spMkLst>
            <pc:docMk/>
            <pc:sldMk cId="2175462804" sldId="270"/>
            <ac:spMk id="2" creationId="{AE6566CD-988B-B8E1-6E52-F804DD8D7789}"/>
          </ac:spMkLst>
        </pc:spChg>
        <pc:spChg chg="mod">
          <ac:chgData name="Ian Glendinning" userId="a69c18d842ed1a7d" providerId="LiveId" clId="{6DED5C85-5285-4359-A63A-57C154755946}" dt="2024-06-10T10:22:45.640" v="5042" actId="20577"/>
          <ac:spMkLst>
            <pc:docMk/>
            <pc:sldMk cId="2175462804" sldId="270"/>
            <ac:spMk id="3" creationId="{7AB5F82B-82B4-2BEA-6921-0C7B7A41E4DA}"/>
          </ac:spMkLst>
        </pc:spChg>
        <pc:spChg chg="add del">
          <ac:chgData name="Ian Glendinning" userId="a69c18d842ed1a7d" providerId="LiveId" clId="{6DED5C85-5285-4359-A63A-57C154755946}" dt="2024-06-07T13:22:03.734" v="405" actId="22"/>
          <ac:spMkLst>
            <pc:docMk/>
            <pc:sldMk cId="2175462804" sldId="270"/>
            <ac:spMk id="5" creationId="{C3496138-747E-E185-1EB2-D42BDE1EF30F}"/>
          </ac:spMkLst>
        </pc:spChg>
      </pc:sldChg>
      <pc:sldChg chg="delSp modSp new mod">
        <pc:chgData name="Ian Glendinning" userId="a69c18d842ed1a7d" providerId="LiveId" clId="{6DED5C85-5285-4359-A63A-57C154755946}" dt="2024-06-11T10:26:57.367" v="5644" actId="20577"/>
        <pc:sldMkLst>
          <pc:docMk/>
          <pc:sldMk cId="2869367072" sldId="271"/>
        </pc:sldMkLst>
        <pc:spChg chg="del">
          <ac:chgData name="Ian Glendinning" userId="a69c18d842ed1a7d" providerId="LiveId" clId="{6DED5C85-5285-4359-A63A-57C154755946}" dt="2024-06-10T09:14:03.890" v="4082" actId="478"/>
          <ac:spMkLst>
            <pc:docMk/>
            <pc:sldMk cId="2869367072" sldId="271"/>
            <ac:spMk id="2" creationId="{05048FC1-9749-1A74-4EAC-6B09B3884604}"/>
          </ac:spMkLst>
        </pc:spChg>
        <pc:spChg chg="mod">
          <ac:chgData name="Ian Glendinning" userId="a69c18d842ed1a7d" providerId="LiveId" clId="{6DED5C85-5285-4359-A63A-57C154755946}" dt="2024-06-11T10:26:57.367" v="5644" actId="20577"/>
          <ac:spMkLst>
            <pc:docMk/>
            <pc:sldMk cId="2869367072" sldId="271"/>
            <ac:spMk id="3" creationId="{2931B952-78BE-B174-45B8-90882EA328DE}"/>
          </ac:spMkLst>
        </pc:spChg>
      </pc:sldChg>
      <pc:sldChg chg="delSp modSp new mod">
        <pc:chgData name="Ian Glendinning" userId="a69c18d842ed1a7d" providerId="LiveId" clId="{6DED5C85-5285-4359-A63A-57C154755946}" dt="2024-06-11T16:23:18.180" v="5682" actId="20577"/>
        <pc:sldMkLst>
          <pc:docMk/>
          <pc:sldMk cId="2812873558" sldId="272"/>
        </pc:sldMkLst>
        <pc:spChg chg="del">
          <ac:chgData name="Ian Glendinning" userId="a69c18d842ed1a7d" providerId="LiveId" clId="{6DED5C85-5285-4359-A63A-57C154755946}" dt="2024-06-10T09:15:19.732" v="4122" actId="478"/>
          <ac:spMkLst>
            <pc:docMk/>
            <pc:sldMk cId="2812873558" sldId="272"/>
            <ac:spMk id="2" creationId="{C489E6C2-4A0A-C4BB-0144-CC5DB51575A6}"/>
          </ac:spMkLst>
        </pc:spChg>
        <pc:spChg chg="mod">
          <ac:chgData name="Ian Glendinning" userId="a69c18d842ed1a7d" providerId="LiveId" clId="{6DED5C85-5285-4359-A63A-57C154755946}" dt="2024-06-11T16:23:18.180" v="5682" actId="20577"/>
          <ac:spMkLst>
            <pc:docMk/>
            <pc:sldMk cId="2812873558" sldId="272"/>
            <ac:spMk id="3" creationId="{86B9AAFC-471A-7920-1171-45BFB40FF774}"/>
          </ac:spMkLst>
        </pc:spChg>
      </pc:sldChg>
      <pc:sldChg chg="modSp mod">
        <pc:chgData name="Ian Glendinning" userId="a69c18d842ed1a7d" providerId="LiveId" clId="{6DED5C85-5285-4359-A63A-57C154755946}" dt="2024-06-10T08:50:55.712" v="3849" actId="113"/>
        <pc:sldMkLst>
          <pc:docMk/>
          <pc:sldMk cId="2280211454" sldId="327"/>
        </pc:sldMkLst>
        <pc:spChg chg="mod">
          <ac:chgData name="Ian Glendinning" userId="a69c18d842ed1a7d" providerId="LiveId" clId="{6DED5C85-5285-4359-A63A-57C154755946}" dt="2024-06-10T08:50:55.712" v="3849" actId="113"/>
          <ac:spMkLst>
            <pc:docMk/>
            <pc:sldMk cId="2280211454" sldId="327"/>
            <ac:spMk id="3" creationId="{5121B51A-212D-D76C-CA05-717374ED49B2}"/>
          </ac:spMkLst>
        </pc:spChg>
      </pc:sldChg>
      <pc:sldChg chg="modSp mod">
        <pc:chgData name="Ian Glendinning" userId="a69c18d842ed1a7d" providerId="LiveId" clId="{6DED5C85-5285-4359-A63A-57C154755946}" dt="2024-06-11T09:23:25.828" v="5255" actId="207"/>
        <pc:sldMkLst>
          <pc:docMk/>
          <pc:sldMk cId="3790463644" sldId="328"/>
        </pc:sldMkLst>
        <pc:spChg chg="mod">
          <ac:chgData name="Ian Glendinning" userId="a69c18d842ed1a7d" providerId="LiveId" clId="{6DED5C85-5285-4359-A63A-57C154755946}" dt="2024-06-10T10:15:40.968" v="4913" actId="6549"/>
          <ac:spMkLst>
            <pc:docMk/>
            <pc:sldMk cId="3790463644" sldId="328"/>
            <ac:spMk id="2" creationId="{9E66B284-3DB3-4D4F-B3BA-F28B44DB41D6}"/>
          </ac:spMkLst>
        </pc:spChg>
        <pc:spChg chg="mod">
          <ac:chgData name="Ian Glendinning" userId="a69c18d842ed1a7d" providerId="LiveId" clId="{6DED5C85-5285-4359-A63A-57C154755946}" dt="2024-06-11T09:23:25.828" v="5255" actId="207"/>
          <ac:spMkLst>
            <pc:docMk/>
            <pc:sldMk cId="3790463644" sldId="328"/>
            <ac:spMk id="3" creationId="{EFEF7748-8284-FEF5-C996-4FB2C10C009E}"/>
          </ac:spMkLst>
        </pc:spChg>
      </pc:sldChg>
      <pc:sldChg chg="delSp modSp new mod">
        <pc:chgData name="Ian Glendinning" userId="a69c18d842ed1a7d" providerId="LiveId" clId="{6DED5C85-5285-4359-A63A-57C154755946}" dt="2024-06-10T10:07:19.735" v="4817" actId="20577"/>
        <pc:sldMkLst>
          <pc:docMk/>
          <pc:sldMk cId="1131549420" sldId="329"/>
        </pc:sldMkLst>
        <pc:spChg chg="mod">
          <ac:chgData name="Ian Glendinning" userId="a69c18d842ed1a7d" providerId="LiveId" clId="{6DED5C85-5285-4359-A63A-57C154755946}" dt="2024-06-10T10:07:19.735" v="4817" actId="20577"/>
          <ac:spMkLst>
            <pc:docMk/>
            <pc:sldMk cId="1131549420" sldId="329"/>
            <ac:spMk id="2" creationId="{D77F370D-7DFC-EFDE-D541-06DC1E38E0D6}"/>
          </ac:spMkLst>
        </pc:spChg>
        <pc:spChg chg="del">
          <ac:chgData name="Ian Glendinning" userId="a69c18d842ed1a7d" providerId="LiveId" clId="{6DED5C85-5285-4359-A63A-57C154755946}" dt="2024-06-10T10:07:16.453" v="4815" actId="478"/>
          <ac:spMkLst>
            <pc:docMk/>
            <pc:sldMk cId="1131549420" sldId="329"/>
            <ac:spMk id="3" creationId="{06908737-E182-338C-1984-94049A45FDFF}"/>
          </ac:spMkLst>
        </pc:spChg>
      </pc:sldChg>
      <pc:sldChg chg="delSp modSp mod ord">
        <pc:chgData name="Ian Glendinning" userId="a69c18d842ed1a7d" providerId="LiveId" clId="{6DED5C85-5285-4359-A63A-57C154755946}" dt="2024-06-11T09:48:34.853" v="5625" actId="20577"/>
        <pc:sldMkLst>
          <pc:docMk/>
          <pc:sldMk cId="2656055915" sldId="330"/>
        </pc:sldMkLst>
        <pc:spChg chg="del">
          <ac:chgData name="Ian Glendinning" userId="a69c18d842ed1a7d" providerId="LiveId" clId="{6DED5C85-5285-4359-A63A-57C154755946}" dt="2024-06-10T09:14:13.881" v="4085" actId="478"/>
          <ac:spMkLst>
            <pc:docMk/>
            <pc:sldMk cId="2656055915" sldId="330"/>
            <ac:spMk id="2" creationId="{C489E6C2-4A0A-C4BB-0144-CC5DB51575A6}"/>
          </ac:spMkLst>
        </pc:spChg>
        <pc:spChg chg="mod">
          <ac:chgData name="Ian Glendinning" userId="a69c18d842ed1a7d" providerId="LiveId" clId="{6DED5C85-5285-4359-A63A-57C154755946}" dt="2024-06-11T09:48:34.853" v="5625" actId="20577"/>
          <ac:spMkLst>
            <pc:docMk/>
            <pc:sldMk cId="2656055915" sldId="330"/>
            <ac:spMk id="3" creationId="{86B9AAFC-471A-7920-1171-45BFB40FF774}"/>
          </ac:spMkLst>
        </pc:spChg>
      </pc:sldChg>
      <pc:sldChg chg="modSp del mod">
        <pc:chgData name="Ian Glendinning" userId="a69c18d842ed1a7d" providerId="LiveId" clId="{6DED5C85-5285-4359-A63A-57C154755946}" dt="2024-06-10T10:08:03.602" v="4848" actId="47"/>
        <pc:sldMkLst>
          <pc:docMk/>
          <pc:sldMk cId="2782749935" sldId="331"/>
        </pc:sldMkLst>
        <pc:spChg chg="mod">
          <ac:chgData name="Ian Glendinning" userId="a69c18d842ed1a7d" providerId="LiveId" clId="{6DED5C85-5285-4359-A63A-57C154755946}" dt="2024-06-10T10:07:54.296" v="4847" actId="20577"/>
          <ac:spMkLst>
            <pc:docMk/>
            <pc:sldMk cId="2782749935" sldId="331"/>
            <ac:spMk id="2" creationId="{D77F370D-7DFC-EFDE-D541-06DC1E38E0D6}"/>
          </ac:spMkLst>
        </pc:spChg>
      </pc:sldChg>
    </pc:docChg>
  </pc:docChgLst>
  <pc:docChgLst>
    <pc:chgData name="Ian Glendinning" userId="a69c18d842ed1a7d" providerId="LiveId" clId="{210A3233-8FCD-4804-83EE-0A759C4CB742}"/>
    <pc:docChg chg="custSel modSld">
      <pc:chgData name="Ian Glendinning" userId="a69c18d842ed1a7d" providerId="LiveId" clId="{210A3233-8FCD-4804-83EE-0A759C4CB742}" dt="2024-09-02T15:20:38.559" v="192" actId="20577"/>
      <pc:docMkLst>
        <pc:docMk/>
      </pc:docMkLst>
      <pc:sldChg chg="modSp mod">
        <pc:chgData name="Ian Glendinning" userId="a69c18d842ed1a7d" providerId="LiveId" clId="{210A3233-8FCD-4804-83EE-0A759C4CB742}" dt="2024-09-02T15:20:38.559" v="192" actId="20577"/>
        <pc:sldMkLst>
          <pc:docMk/>
          <pc:sldMk cId="3341209351" sldId="267"/>
        </pc:sldMkLst>
        <pc:spChg chg="mod">
          <ac:chgData name="Ian Glendinning" userId="a69c18d842ed1a7d" providerId="LiveId" clId="{210A3233-8FCD-4804-83EE-0A759C4CB742}" dt="2024-09-02T15:20:38.559" v="192" actId="20577"/>
          <ac:spMkLst>
            <pc:docMk/>
            <pc:sldMk cId="3341209351" sldId="267"/>
            <ac:spMk id="3" creationId="{ABAD777E-BEEA-0EBA-A952-2028C89C8886}"/>
          </ac:spMkLst>
        </pc:spChg>
      </pc:sldChg>
      <pc:sldChg chg="modSp mod">
        <pc:chgData name="Ian Glendinning" userId="a69c18d842ed1a7d" providerId="LiveId" clId="{210A3233-8FCD-4804-83EE-0A759C4CB742}" dt="2024-09-02T15:17:24.116" v="105" actId="20577"/>
        <pc:sldMkLst>
          <pc:docMk/>
          <pc:sldMk cId="2280211454" sldId="327"/>
        </pc:sldMkLst>
        <pc:spChg chg="mod">
          <ac:chgData name="Ian Glendinning" userId="a69c18d842ed1a7d" providerId="LiveId" clId="{210A3233-8FCD-4804-83EE-0A759C4CB742}" dt="2024-09-02T15:17:24.116" v="105" actId="20577"/>
          <ac:spMkLst>
            <pc:docMk/>
            <pc:sldMk cId="2280211454" sldId="327"/>
            <ac:spMk id="3" creationId="{5121B51A-212D-D76C-CA05-717374ED49B2}"/>
          </ac:spMkLst>
        </pc:spChg>
      </pc:sldChg>
      <pc:sldChg chg="modSp mod">
        <pc:chgData name="Ian Glendinning" userId="a69c18d842ed1a7d" providerId="LiveId" clId="{210A3233-8FCD-4804-83EE-0A759C4CB742}" dt="2024-09-02T15:14:13.169" v="79" actId="20577"/>
        <pc:sldMkLst>
          <pc:docMk/>
          <pc:sldMk cId="3790463644" sldId="328"/>
        </pc:sldMkLst>
        <pc:spChg chg="mod">
          <ac:chgData name="Ian Glendinning" userId="a69c18d842ed1a7d" providerId="LiveId" clId="{210A3233-8FCD-4804-83EE-0A759C4CB742}" dt="2024-09-02T15:14:13.169" v="79" actId="20577"/>
          <ac:spMkLst>
            <pc:docMk/>
            <pc:sldMk cId="3790463644" sldId="328"/>
            <ac:spMk id="3" creationId="{EFEF7748-8284-FEF5-C996-4FB2C10C009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C6A03-749E-4B9A-AF7B-A78BDFAA2A33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81899-BA0E-4B89-A7CD-AAC800D01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13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DF1A-8468-FAD9-BEB9-3DC9DF155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54A80-51C5-4332-FDDE-D10B87DFC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EED6A-2888-CE41-A9EC-72E86AD1E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B1D00-DBB9-6936-B9CD-299A6079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9B5A9-5015-6C9C-841D-7930441A0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39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2D464-1791-11E5-319D-F1BAA9061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13B75-6770-C08F-863A-E64B1050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5DD05-36C5-6FC0-B613-45A988935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8F366-84DA-CF3F-EAE0-44FA9880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CA67A-7963-D342-3C8C-0EA8603E0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20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BFBE5B-093D-515F-4DCD-84797A0B7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6AA20-2D93-9D9D-59C8-7BD837253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DDF0E-5BD2-3781-F7D7-C4FE1E3D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1EF24-CAE8-4C9D-8A54-BBD38A88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C13C7-5CFA-7600-58A3-DB3B3147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93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7C34-4EE6-3EF6-95CB-2538D2F6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C115E-32A7-A847-D0AD-E48EBB13B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4CB88-415B-92F3-1A87-8BF9B9131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8EAAC-1CCB-FE78-EEF7-113A0D41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FFC61-91F4-5B8F-8CE5-700BA3A7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9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C965-C16B-0889-14EF-A40C2B8BD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B1251-2705-3F0B-4020-7128C73C2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CA377-8C7E-1A69-5432-5049558E2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E3C86-8FEC-8210-2F52-1BBA9A14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4CDC2-7B50-C3D6-3C1B-1FDFF24B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16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EB18F-53BD-ED15-24C0-7A8EB40D0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A5AC3-3C37-0657-8330-9CF1DC5C6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9189D-644E-CE28-BD8F-F8F69804B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9AFD-AC7A-FA9F-0082-736392DD6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6E815-1493-351A-61D1-23DD111F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89505-7C64-42E0-264B-1AFD23E59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83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7EAE-CD57-42C2-B2CF-1120F8C9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80CAD-CF51-5457-6684-5EC0C024D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A5930-51F2-3C31-E13E-28C889BC5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71CBE-880F-E9D2-9616-8D36D24D8A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10E584-4A81-5584-65B1-5B398AD71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3BA078-568A-B046-DE14-5BB79D12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F0E4A-685D-0295-EA8A-91B8BB24D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57EFC6-90C0-D8FB-B58E-9568CFE1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43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B011-C7B5-A1BB-6C24-476E7923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8643C3-C8D5-1A4C-22C2-F12F88103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3D4A6-41CE-80AD-33C6-742CBC24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F1CEB7-899C-911C-F4B9-BE3CB45E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0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6CCF85-45C6-9287-1705-575765E94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2A642-677E-BB61-64F9-AB4ED864F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D2F7-A76F-7AC4-8501-3E71F497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12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E69A-520C-60C4-51C5-5896ADBA6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84A42-72A4-5A3E-4FD7-04F938CF1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2B277D-7D24-A233-0798-1C8DD53D1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C9985-74C5-6BF2-77BC-AF5ED041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31AA0-A20D-3F17-69DB-03DD1F4E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8CAE8-649C-8DC4-34B0-6C829298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46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DEA1C-D60D-87DA-B8E1-008F3053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AE7CB2-ED38-EAE5-0650-AC7FC3707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9D07C-2710-1B26-1BEC-692C57A46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3A393-9CBC-F573-E796-83DC044A1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2C850-4749-86F8-9667-B2C95685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A6A35-35E6-7CEF-D1FE-F0F6F18AE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78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CDE910-0257-A0D4-1A46-E09AF333D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384CE-5CAB-B2BD-00C0-11D00A9FC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AE4A5-798A-729C-F9E5-9B7823DB8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37E4D8-667B-4312-96F8-AD3A01293E20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240B7-DF6C-FE39-6195-D326F82EC8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1BB70-6C5D-8B7B-0905-99F4C1501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8E7F78-DE60-4B16-B417-DFE47A14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33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bertron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FD141-5BCC-C16B-26BF-A85945ABE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5825" y="1122363"/>
            <a:ext cx="10544175" cy="1277937"/>
          </a:xfrm>
        </p:spPr>
        <p:txBody>
          <a:bodyPr>
            <a:noAutofit/>
          </a:bodyPr>
          <a:lstStyle/>
          <a:p>
            <a:r>
              <a:rPr lang="en-GB" sz="4800" dirty="0"/>
              <a:t>“</a:t>
            </a:r>
            <a:r>
              <a:rPr lang="en-GB" sz="4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Divided by a Common Language</a:t>
            </a:r>
            <a:br>
              <a:rPr lang="en-GB" sz="4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en-GB" sz="4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 or </a:t>
            </a:r>
            <a:r>
              <a:rPr lang="en-GB" sz="4800" b="0" i="1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Tyranny of the Explicit</a:t>
            </a:r>
            <a:r>
              <a:rPr lang="en-GB" sz="4800" dirty="0"/>
              <a:t>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AEEAB9-9496-446D-D880-AEFD814C7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0401"/>
            <a:ext cx="9144000" cy="2957512"/>
          </a:xfrm>
        </p:spPr>
        <p:txBody>
          <a:bodyPr>
            <a:normAutofit/>
          </a:bodyPr>
          <a:lstStyle/>
          <a:p>
            <a:r>
              <a:rPr lang="en-GB" sz="3200" dirty="0"/>
              <a:t>Workshop by Ian Glendinning</a:t>
            </a:r>
          </a:p>
          <a:p>
            <a:endParaRPr lang="en-GB" sz="3000" dirty="0"/>
          </a:p>
          <a:p>
            <a:r>
              <a:rPr lang="en-GB" sz="2800" dirty="0"/>
              <a:t>ISSS 68</a:t>
            </a:r>
            <a:r>
              <a:rPr lang="en-GB" sz="2800" baseline="30000" dirty="0"/>
              <a:t>th</a:t>
            </a:r>
            <a:r>
              <a:rPr lang="en-GB" sz="2800" dirty="0"/>
              <a:t> Annual Meeting, Washington DC 2024</a:t>
            </a:r>
          </a:p>
          <a:p>
            <a:r>
              <a:rPr lang="en-GB" sz="2800" dirty="0"/>
              <a:t>4:30pm to 6:00pm, Day 2, Tuesday 11</a:t>
            </a:r>
            <a:r>
              <a:rPr lang="en-GB" sz="2800" baseline="30000" dirty="0"/>
              <a:t>th</a:t>
            </a:r>
            <a:r>
              <a:rPr lang="en-GB" sz="2800" dirty="0"/>
              <a:t> June 2024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62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F370D-7DFC-EFDE-D541-06DC1E38E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Background Slides ?</a:t>
            </a:r>
          </a:p>
        </p:txBody>
      </p:sp>
    </p:spTree>
    <p:extLst>
      <p:ext uri="{BB962C8B-B14F-4D97-AF65-F5344CB8AC3E}">
        <p14:creationId xmlns:p14="http://schemas.microsoft.com/office/powerpoint/2010/main" val="1131549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0AE5-728E-3536-BCA1-D282A391F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/>
          <a:lstStyle/>
          <a:p>
            <a:r>
              <a:rPr lang="en-GB" dirty="0"/>
              <a:t>My Systems Trajectory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1B51A-212D-D76C-CA05-717374ED4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508"/>
            <a:ext cx="10515600" cy="5117367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1970's to 1990's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- Aeronautical &amp; Process Plants Engineer – Industrial (from Need to O&amp;M)</a:t>
            </a:r>
          </a:p>
          <a:p>
            <a:pPr lvl="1">
              <a:lnSpc>
                <a:spcPct val="12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Physical Systems - Fluid, Pressure, Energy, Structural, Process &amp; Control  AND</a:t>
            </a:r>
          </a:p>
          <a:p>
            <a:pPr lvl="1">
              <a:lnSpc>
                <a:spcPct val="12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Human Systems - People, Organisation, Process, Methods, Procedures</a:t>
            </a:r>
          </a:p>
          <a:p>
            <a:pPr>
              <a:lnSpc>
                <a:spcPct val="120000"/>
              </a:lnSpc>
            </a:pP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1988-1991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- MBA - Cultural Aspects of Managing Organisational Change.</a:t>
            </a:r>
          </a:p>
          <a:p>
            <a:pPr algn="l">
              <a:lnSpc>
                <a:spcPct val="120000"/>
              </a:lnSpc>
            </a:pP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1990's to 2010's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- ICT Systems Engineer – Architect &amp; Implementation – Users &amp; Providers</a:t>
            </a:r>
          </a:p>
          <a:p>
            <a:pPr lvl="1">
              <a:lnSpc>
                <a:spcPct val="12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Focus - Information Architecture &amp; Semantics for Digital Twins, etc - </a:t>
            </a: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NOT 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technology</a:t>
            </a:r>
          </a:p>
          <a:p>
            <a:pPr lvl="1">
              <a:lnSpc>
                <a:spcPct val="12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International Standards (eg ISO15926) on Ontologies and Libraries - Generic "System Engineering (Meta)-Language"</a:t>
            </a:r>
          </a:p>
          <a:p>
            <a:pPr>
              <a:lnSpc>
                <a:spcPct val="120000"/>
              </a:lnSpc>
            </a:pP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2010 - 2022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independent Information Management Architecture Consultant.</a:t>
            </a:r>
          </a:p>
          <a:p>
            <a:pPr lvl="1">
              <a:lnSpc>
                <a:spcPct val="12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Most recently in UK Nuclear projects - "Systems Thinking" as a response to complexity.</a:t>
            </a:r>
          </a:p>
          <a:p>
            <a:pPr lvl="1">
              <a:lnSpc>
                <a:spcPct val="12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And eg using BIM / CDBB (Centre for Digital Built Britain) - exploiting ISO Systems Language Architecture Standardisation.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2000 to Today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 -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Epistemological Research – Large-scale human decision-making "going wrong".</a:t>
            </a:r>
          </a:p>
          <a:p>
            <a:pPr lvl="1">
              <a:lnSpc>
                <a:spcPct val="120000"/>
              </a:lnSpc>
            </a:pP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"What, Why and How do we Know?" as Psybertron </a:t>
            </a: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hlinkClick r:id="rId2"/>
              </a:rPr>
              <a:t>www.psybertron.org</a:t>
            </a: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under a "Cybernetics" umbrella (Wiener).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True/original cybernetics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from 1946 Macy Conferences onwards - post-war </a:t>
            </a:r>
            <a:r>
              <a:rPr lang="en-GB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organisation of human society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as a whole,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(with engineered "homeostatic control" systems (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"first cybernetics") as ONLY EVER a small subset (Maruyama et al)</a:t>
            </a:r>
          </a:p>
          <a:p>
            <a:pPr lvl="1">
              <a:lnSpc>
                <a:spcPct val="12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Philosophical &gt; Increasingly Metaphysical - Ontology and Epistemology involves "more than" reductive science of a 4D deterministic world. (Strong Emergence, Evolved Autonomy, Affective Perception, Ergodicity, etc) Too many sources to name.</a:t>
            </a:r>
          </a:p>
        </p:txBody>
      </p:sp>
    </p:spTree>
    <p:extLst>
      <p:ext uri="{BB962C8B-B14F-4D97-AF65-F5344CB8AC3E}">
        <p14:creationId xmlns:p14="http://schemas.microsoft.com/office/powerpoint/2010/main" val="2280211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B284-3DB3-4D4F-B3BA-F28B44DB4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819"/>
          </a:xfrm>
        </p:spPr>
        <p:txBody>
          <a:bodyPr>
            <a:normAutofit fontScale="90000"/>
          </a:bodyPr>
          <a:lstStyle/>
          <a:p>
            <a:r>
              <a:rPr lang="en-GB" dirty="0"/>
              <a:t>My engagement with Systems as a “Discipline”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F7748-8284-FEF5-C996-4FB2C10C0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945"/>
            <a:ext cx="10515600" cy="4963018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lnSpc>
                <a:spcPct val="100000"/>
              </a:lnSpc>
              <a:buNone/>
            </a:pP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Working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 "smart" systems thinkers along the way.</a:t>
            </a:r>
          </a:p>
          <a:p>
            <a:pPr lvl="1">
              <a:lnSpc>
                <a:spcPct val="100000"/>
              </a:lnSpc>
            </a:pP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w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ith BCS – Cybernetics Group (2004) w Peter Rowlands (2007)</a:t>
            </a:r>
          </a:p>
          <a:p>
            <a:pPr lvl="1">
              <a:lnSpc>
                <a:spcPct val="10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 INCOSE Members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since 2007 in Russia via Viktor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Agroskin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Anatoly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Levenchuk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since 2017 in UK Nuclear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GB" b="0" i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explicitly Systems Thinking as a response to complexity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 general &amp; project management UK conferences adopting ST</a:t>
            </a:r>
          </a:p>
          <a:p>
            <a:pPr lvl="1">
              <a:lnSpc>
                <a:spcPct val="10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 Hull CSS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 2021 on Bogdanov via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Rovelli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&amp; Mason w Mike Jackson &amp;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Orsan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Senalp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and Mike Jackson A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nnual L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ectures since – Dave Snowden, Charles Foster</a:t>
            </a:r>
          </a:p>
          <a:p>
            <a:pPr lvl="1">
              <a:lnSpc>
                <a:spcPct val="10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 AII (Active Inference Institute) Daniel Friedman</a:t>
            </a:r>
            <a:b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since 2021, via Friston, Solms, Fields and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Levenchuk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 EEMI (Russian ex-INCOSE / Management School, via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Levenchuk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 ISSS (only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since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2022 via Dennis Finlayson et al)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463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777E-BEEA-0EBA-A952-2028C89C8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chemeClr val="accent2">
                    <a:lumMod val="50000"/>
                  </a:schemeClr>
                </a:solidFill>
              </a:rPr>
              <a:t>It’s Complicated?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600" b="1" i="1" dirty="0"/>
              <a:t>Complexity</a:t>
            </a:r>
            <a:r>
              <a:rPr lang="en-GB" sz="3600" dirty="0"/>
              <a:t> as part of managing / governing / </a:t>
            </a:r>
            <a:r>
              <a:rPr lang="en-GB" sz="3600" i="1" dirty="0">
                <a:solidFill>
                  <a:srgbClr val="C00000"/>
                </a:solidFill>
              </a:rPr>
              <a:t>making-collective-decisions-for-the-best</a:t>
            </a:r>
            <a:r>
              <a:rPr lang="en-GB" sz="3600" dirty="0"/>
              <a:t> in human situations.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600" dirty="0"/>
              <a:t>Pre-WWII</a:t>
            </a:r>
            <a:br>
              <a:rPr lang="en-GB" sz="3600" dirty="0"/>
            </a:br>
            <a:r>
              <a:rPr lang="en-GB" sz="3600" dirty="0"/>
              <a:t>– Henry Ford &amp; Taylorism vs Mary Parker-Follett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600" dirty="0"/>
              <a:t>Post-WWII</a:t>
            </a:r>
            <a:br>
              <a:rPr lang="en-GB" sz="3600" dirty="0"/>
            </a:br>
            <a:r>
              <a:rPr lang="en-GB" sz="3600" dirty="0"/>
              <a:t>– Macy and more</a:t>
            </a:r>
            <a:br>
              <a:rPr lang="en-GB" sz="3600" dirty="0"/>
            </a:br>
            <a:r>
              <a:rPr lang="en-GB" sz="3600" dirty="0"/>
              <a:t>– Systems / Operations Research / Cybernetics</a:t>
            </a:r>
            <a:br>
              <a:rPr lang="en-GB" sz="3600" dirty="0"/>
            </a:br>
            <a:r>
              <a:rPr lang="en-GB" sz="3600" dirty="0"/>
              <a:t>(Theories, sciences(?), methods, approaches … too many to name</a:t>
            </a:r>
            <a:br>
              <a:rPr lang="en-GB" sz="3600" dirty="0"/>
            </a:br>
            <a:r>
              <a:rPr lang="en-GB" sz="3600" dirty="0"/>
              <a:t>– Management consulting – Peter Drucker (re Parker-Follett)</a:t>
            </a:r>
            <a:br>
              <a:rPr lang="en-GB" sz="3600" dirty="0"/>
            </a:br>
            <a:r>
              <a:rPr lang="en-GB" sz="3600" dirty="0"/>
              <a:t>– Tom Peters “Management is more than a science”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600" dirty="0"/>
              <a:t>21</a:t>
            </a:r>
            <a:r>
              <a:rPr lang="en-GB" sz="3600" baseline="30000" dirty="0"/>
              <a:t>st</a:t>
            </a:r>
            <a:r>
              <a:rPr lang="en-GB" sz="3600" dirty="0"/>
              <a:t> Century</a:t>
            </a:r>
            <a:br>
              <a:rPr lang="en-GB" sz="3600" dirty="0"/>
            </a:br>
            <a:r>
              <a:rPr lang="en-GB" sz="3600" dirty="0"/>
              <a:t>– Dave Snowden (</a:t>
            </a:r>
            <a:r>
              <a:rPr lang="en-GB" sz="3600" dirty="0" err="1"/>
              <a:t>Cynefin</a:t>
            </a:r>
            <a:r>
              <a:rPr lang="en-GB" sz="3600" dirty="0"/>
              <a:t>) current favourite 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600" dirty="0"/>
              <a:t>– But also many thinkers in general (non-systems-specific</a:t>
            </a:r>
            <a:r>
              <a:rPr lang="en-GB" sz="3600"/>
              <a:t>) sciences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41209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777E-BEEA-0EBA-A952-2028C89C8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chemeClr val="accent2">
                    <a:lumMod val="50000"/>
                  </a:schemeClr>
                </a:solidFill>
              </a:rPr>
              <a:t>Consequences of Complexity?</a:t>
            </a:r>
          </a:p>
          <a:p>
            <a:pPr marL="0" indent="0">
              <a:buNone/>
            </a:pPr>
            <a:r>
              <a:rPr lang="en-GB" sz="3600" dirty="0"/>
              <a:t>Orthodox science needs to recognise not just many moving parts, connected by cause and effect, but many layers where “</a:t>
            </a:r>
            <a:r>
              <a:rPr lang="en-GB" sz="3600" i="1" dirty="0"/>
              <a:t>magic happens</a:t>
            </a:r>
            <a:r>
              <a:rPr lang="en-GB" sz="3600" dirty="0"/>
              <a:t>”. Synergies that cause emergence of objects not causally determined by (knowledge of) objects in other layers – historicity (ergodicity) matter too.</a:t>
            </a:r>
          </a:p>
          <a:p>
            <a:pPr marL="0" indent="0">
              <a:buNone/>
            </a:pPr>
            <a:r>
              <a:rPr lang="en-GB" sz="3200" dirty="0"/>
              <a:t>(Even if Causality emergent from complexities / synergies can be deemed “scientific” – need to look at the consequences of which defining criteria of science can / cannot be met and should not necessarily be met?)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Sticking to a </a:t>
            </a:r>
            <a:r>
              <a:rPr lang="en-GB" sz="3600" i="1" dirty="0"/>
              <a:t>too simplistic </a:t>
            </a:r>
            <a:r>
              <a:rPr lang="en-GB" sz="3600" dirty="0"/>
              <a:t>interpretation of where scientific objective facts fit any given situation inevitably leads to war-like polarisation pro / anti – exaggerated in our days of “anti-social” media attention diversion. (Zizek’s “Empty Wheelbarrow”)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3256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566CD-988B-B8E1-6E52-F804DD8D7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Divided by a Common Language / </a:t>
            </a:r>
            <a:r>
              <a:rPr lang="en-GB" sz="3200" b="1" i="1" dirty="0">
                <a:solidFill>
                  <a:srgbClr val="C00000"/>
                </a:solidFill>
              </a:rPr>
              <a:t>the Tyranny of the Explicit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5F82B-82B4-2BEA-6921-0C7B7A41E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321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900" b="1" dirty="0"/>
              <a:t>ABSTRACT: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Among systems thinkers and practices, there are many taxonomies covering </a:t>
            </a:r>
            <a:r>
              <a:rPr lang="en-GB" i="1" dirty="0"/>
              <a:t>at least two </a:t>
            </a:r>
            <a:r>
              <a:rPr lang="en-GB" dirty="0"/>
              <a:t>broad groups: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Those concerned with complex systems as scientific objects with behaviours, processes, methodologies and technologies according to explicit, objective, definitive, reductive, causal theories.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E</a:t>
            </a:r>
            <a:r>
              <a:rPr lang="en-GB" i="1" dirty="0">
                <a:solidFill>
                  <a:srgbClr val="C00000"/>
                </a:solidFill>
              </a:rPr>
              <a:t>xplicit</a:t>
            </a:r>
            <a:r>
              <a:rPr lang="en-GB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Those concerned with complex systems involving human agents and ecosystems who may focus on the implicit, humanistic, intuitive, tacit, spiritual, mindful, holistic aspects of systems-in-action.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I</a:t>
            </a:r>
            <a:r>
              <a:rPr lang="en-GB" i="1" dirty="0">
                <a:solidFill>
                  <a:srgbClr val="C00000"/>
                </a:solidFill>
              </a:rPr>
              <a:t>mplicit</a:t>
            </a:r>
            <a:r>
              <a:rPr lang="en-GB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Whilst the Implicit may appreciate the domain in which the </a:t>
            </a:r>
            <a:r>
              <a:rPr lang="en-GB" b="1" i="1" dirty="0">
                <a:solidFill>
                  <a:srgbClr val="C00000"/>
                </a:solidFill>
              </a:rPr>
              <a:t>E</a:t>
            </a:r>
            <a:r>
              <a:rPr lang="en-GB" i="1" dirty="0">
                <a:solidFill>
                  <a:srgbClr val="C00000"/>
                </a:solidFill>
              </a:rPr>
              <a:t>xplicit</a:t>
            </a:r>
            <a:r>
              <a:rPr lang="en-GB" dirty="0"/>
              <a:t> applies, there is a tendency for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E</a:t>
            </a:r>
            <a:r>
              <a:rPr lang="en-GB" i="1" dirty="0">
                <a:solidFill>
                  <a:srgbClr val="C00000"/>
                </a:solidFill>
              </a:rPr>
              <a:t>xplicit  </a:t>
            </a:r>
            <a:r>
              <a:rPr lang="en-GB" dirty="0"/>
              <a:t>to deny the language of </a:t>
            </a:r>
            <a:r>
              <a:rPr lang="en-GB" i="1" dirty="0"/>
              <a:t>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I</a:t>
            </a:r>
            <a:r>
              <a:rPr lang="en-GB" i="1" dirty="0">
                <a:solidFill>
                  <a:srgbClr val="C00000"/>
                </a:solidFill>
              </a:rPr>
              <a:t>mplicit</a:t>
            </a:r>
            <a:r>
              <a:rPr lang="en-GB" dirty="0"/>
              <a:t> and if taking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I</a:t>
            </a:r>
            <a:r>
              <a:rPr lang="en-GB" i="1" dirty="0">
                <a:solidFill>
                  <a:srgbClr val="C00000"/>
                </a:solidFill>
              </a:rPr>
              <a:t>mplicit</a:t>
            </a:r>
            <a:r>
              <a:rPr lang="en-GB" dirty="0"/>
              <a:t> into account, to proceed in terms of surrogate “objects” (</a:t>
            </a:r>
            <a:r>
              <a:rPr lang="en-GB" dirty="0" err="1"/>
              <a:t>eg</a:t>
            </a:r>
            <a:r>
              <a:rPr lang="en-GB" dirty="0"/>
              <a:t> of social-science) to which the language of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E</a:t>
            </a:r>
            <a:r>
              <a:rPr lang="en-GB" i="1" dirty="0">
                <a:solidFill>
                  <a:srgbClr val="C00000"/>
                </a:solidFill>
              </a:rPr>
              <a:t>xplicit  </a:t>
            </a:r>
            <a:r>
              <a:rPr lang="en-GB" dirty="0"/>
              <a:t>can then be applied.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a problem because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I</a:t>
            </a:r>
            <a:r>
              <a:rPr lang="en-GB" i="1" dirty="0">
                <a:solidFill>
                  <a:srgbClr val="C00000"/>
                </a:solidFill>
              </a:rPr>
              <a:t>mplicit</a:t>
            </a:r>
            <a:r>
              <a:rPr lang="en-GB" dirty="0"/>
              <a:t> aspects may be important to the human subjects in the system but undervalued, under-represented or misrepresented in models that are subsequently applied. It is relevant to (meta / about) systems sciences, because they are the subject at issue and the conference themes.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 proposal is a workshop facilitated by a brief presentation of the problem statement, and a dialogic format of participants discussing alternative language re-statements the problem. The first step is to achieve acceptance the gap between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E</a:t>
            </a:r>
            <a:r>
              <a:rPr lang="en-GB" i="1" dirty="0">
                <a:solidFill>
                  <a:srgbClr val="C00000"/>
                </a:solidFill>
              </a:rPr>
              <a:t>xplicit </a:t>
            </a:r>
            <a:r>
              <a:rPr lang="en-GB" dirty="0"/>
              <a:t>and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I</a:t>
            </a:r>
            <a:r>
              <a:rPr lang="en-GB" i="1" dirty="0">
                <a:solidFill>
                  <a:srgbClr val="C00000"/>
                </a:solidFill>
              </a:rPr>
              <a:t>mplicit </a:t>
            </a:r>
            <a:r>
              <a:rPr lang="en-GB" dirty="0"/>
              <a:t>involves “something more than science”. The second to record language used to communicate between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E</a:t>
            </a:r>
            <a:r>
              <a:rPr lang="en-GB" i="1" dirty="0">
                <a:solidFill>
                  <a:srgbClr val="C00000"/>
                </a:solidFill>
              </a:rPr>
              <a:t>xplicit </a:t>
            </a:r>
            <a:r>
              <a:rPr lang="en-GB" dirty="0"/>
              <a:t>and the</a:t>
            </a:r>
            <a:r>
              <a:rPr lang="en-GB" i="1" dirty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I</a:t>
            </a:r>
            <a:r>
              <a:rPr lang="en-GB" i="1" dirty="0">
                <a:solidFill>
                  <a:srgbClr val="C00000"/>
                </a:solidFill>
              </a:rPr>
              <a:t>mplicit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546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1B952-78BE-B174-45B8-90882EA32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3761"/>
            <a:ext cx="10515600" cy="5403879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Language? </a:t>
            </a:r>
            <a:r>
              <a:rPr lang="en-GB" dirty="0"/>
              <a:t>– Here I’m just talking about </a:t>
            </a:r>
            <a:r>
              <a:rPr lang="en-GB" i="1" dirty="0">
                <a:solidFill>
                  <a:srgbClr val="C00000"/>
                </a:solidFill>
              </a:rPr>
              <a:t>a few words</a:t>
            </a:r>
            <a:r>
              <a:rPr lang="en-GB" dirty="0"/>
              <a:t>(*) to agree on, to enable dialogue.</a:t>
            </a:r>
          </a:p>
          <a:p>
            <a:r>
              <a:rPr lang="en-GB" dirty="0"/>
              <a:t>Already used “</a:t>
            </a:r>
            <a:r>
              <a:rPr lang="en-GB" i="1" dirty="0">
                <a:solidFill>
                  <a:srgbClr val="C00000"/>
                </a:solidFill>
              </a:rPr>
              <a:t>Explicit</a:t>
            </a:r>
            <a:r>
              <a:rPr lang="en-GB" dirty="0"/>
              <a:t>” (*) to represent scientific, objective, definitive, reductive, causal theory &amp; practice. I could have said “</a:t>
            </a:r>
            <a:r>
              <a:rPr lang="en-GB" i="1" dirty="0">
                <a:solidFill>
                  <a:srgbClr val="C00000"/>
                </a:solidFill>
              </a:rPr>
              <a:t>Scientific</a:t>
            </a:r>
            <a:r>
              <a:rPr lang="en-GB" dirty="0"/>
              <a:t>”?</a:t>
            </a:r>
          </a:p>
          <a:p>
            <a:r>
              <a:rPr lang="en-GB" dirty="0"/>
              <a:t>And I used “</a:t>
            </a:r>
            <a:r>
              <a:rPr lang="en-GB" i="1" dirty="0">
                <a:solidFill>
                  <a:srgbClr val="C00000"/>
                </a:solidFill>
              </a:rPr>
              <a:t>Implicit</a:t>
            </a:r>
            <a:r>
              <a:rPr lang="en-GB" dirty="0"/>
              <a:t>” to represent humanistic, intuitive, emotive, tacit, subjective, spiritual, mindful, holistic aspects of systems-in-action in their ecosystem(s). I could have said “</a:t>
            </a:r>
            <a:r>
              <a:rPr lang="en-GB" i="1" dirty="0">
                <a:solidFill>
                  <a:srgbClr val="C00000"/>
                </a:solidFill>
              </a:rPr>
              <a:t>Humanistic</a:t>
            </a:r>
            <a:r>
              <a:rPr lang="en-GB" dirty="0"/>
              <a:t>”?</a:t>
            </a:r>
          </a:p>
          <a:p>
            <a:r>
              <a:rPr lang="en-GB" dirty="0"/>
              <a:t>(*) </a:t>
            </a:r>
            <a:r>
              <a:rPr lang="en-GB" b="1" dirty="0">
                <a:solidFill>
                  <a:srgbClr val="C00000"/>
                </a:solidFill>
              </a:rPr>
              <a:t>Why?</a:t>
            </a:r>
          </a:p>
          <a:p>
            <a:pPr lvl="1"/>
            <a:r>
              <a:rPr lang="en-GB" dirty="0"/>
              <a:t>Me - Systems Engineering (20+ years) &gt;&gt; Systems Thinking (20+ more years &gt;&gt;)</a:t>
            </a:r>
          </a:p>
          <a:p>
            <a:pPr lvl="1"/>
            <a:r>
              <a:rPr lang="en-GB" dirty="0"/>
              <a:t>ISSS - just 2 years of Presentations and Mini Symposia – </a:t>
            </a:r>
            <a:r>
              <a:rPr lang="en-GB" i="1" dirty="0">
                <a:solidFill>
                  <a:srgbClr val="C00000"/>
                </a:solidFill>
              </a:rPr>
              <a:t>dialogue killers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“</a:t>
            </a:r>
            <a:r>
              <a:rPr lang="en-GB" i="1" dirty="0">
                <a:solidFill>
                  <a:srgbClr val="C00000"/>
                </a:solidFill>
              </a:rPr>
              <a:t>Tyranny of the Explicit</a:t>
            </a:r>
            <a:r>
              <a:rPr lang="en-GB" dirty="0"/>
              <a:t>” is a quote used by Dave Snowden originally coined by Johnnie Moore. </a:t>
            </a:r>
            <a:r>
              <a:rPr lang="en-GB" i="1" dirty="0">
                <a:solidFill>
                  <a:srgbClr val="C00000"/>
                </a:solidFill>
              </a:rPr>
              <a:t>Requisite variety includes necessary ambiguity</a:t>
            </a:r>
            <a:r>
              <a:rPr lang="en-GB" dirty="0"/>
              <a:t>. Making the tacit &amp; implicit objective &amp; explicit has its uses – but there are always losses.</a:t>
            </a:r>
          </a:p>
          <a:p>
            <a:r>
              <a:rPr lang="en-GB" b="1" dirty="0">
                <a:solidFill>
                  <a:srgbClr val="C00000"/>
                </a:solidFill>
              </a:rPr>
              <a:t>Natural language</a:t>
            </a:r>
            <a:r>
              <a:rPr lang="en-GB" dirty="0"/>
              <a:t>, not about full Ontology / Taxonomy / Epistemology not today anyway!</a:t>
            </a:r>
          </a:p>
        </p:txBody>
      </p:sp>
    </p:spTree>
    <p:extLst>
      <p:ext uri="{BB962C8B-B14F-4D97-AF65-F5344CB8AC3E}">
        <p14:creationId xmlns:p14="http://schemas.microsoft.com/office/powerpoint/2010/main" val="2869367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9AAFC-471A-7920-1171-45BFB40FF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1"/>
            <a:ext cx="10515600" cy="595532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b="1" i="1" dirty="0">
                <a:solidFill>
                  <a:srgbClr val="C00000"/>
                </a:solidFill>
              </a:rPr>
              <a:t>Many</a:t>
            </a:r>
            <a:r>
              <a:rPr lang="en-GB" b="1" dirty="0">
                <a:solidFill>
                  <a:srgbClr val="C00000"/>
                </a:solidFill>
              </a:rPr>
              <a:t> Taxonomies </a:t>
            </a:r>
            <a:r>
              <a:rPr lang="en-GB" dirty="0"/>
              <a:t>of systems approaches,</a:t>
            </a:r>
            <a:br>
              <a:rPr lang="en-GB" dirty="0"/>
            </a:br>
            <a:r>
              <a:rPr lang="en-GB" dirty="0"/>
              <a:t>(</a:t>
            </a:r>
            <a:r>
              <a:rPr lang="en-GB" i="1" dirty="0"/>
              <a:t>before we even consider a potential ontology of the whole world</a:t>
            </a:r>
            <a:r>
              <a:rPr lang="en-GB" dirty="0"/>
              <a:t>).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Gary Smith, </a:t>
            </a:r>
            <a:r>
              <a:rPr lang="en-GB" b="1" i="1" dirty="0"/>
              <a:t>Comprehensive detail</a:t>
            </a:r>
            <a:r>
              <a:rPr lang="en-GB" dirty="0"/>
              <a:t> of all extant approaches to “the concepts of system science” (Contributing detail to ISSS Education and the Systems Engineering “Body of Knowledge” and more)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Ramage and Shipp – “Systems Thinkers” - </a:t>
            </a:r>
            <a:r>
              <a:rPr lang="en-GB" b="1" i="1" dirty="0"/>
              <a:t>Seven</a:t>
            </a:r>
            <a:r>
              <a:rPr lang="en-GB" dirty="0"/>
              <a:t> Groupings of Systems &amp; Complexity Thinking </a:t>
            </a:r>
            <a:r>
              <a:rPr lang="en-GB" i="1" dirty="0"/>
              <a:t>since</a:t>
            </a:r>
            <a:r>
              <a:rPr lang="en-GB" dirty="0"/>
              <a:t> early Cybernetics and General Systems Theory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Dave Snowden “</a:t>
            </a:r>
            <a:r>
              <a:rPr lang="en-GB" dirty="0" err="1"/>
              <a:t>Cynefin</a:t>
            </a:r>
            <a:r>
              <a:rPr lang="en-GB" dirty="0"/>
              <a:t>” – </a:t>
            </a:r>
            <a:r>
              <a:rPr lang="en-GB" b="1" i="1" dirty="0"/>
              <a:t>Four</a:t>
            </a:r>
            <a:r>
              <a:rPr lang="en-GB" dirty="0"/>
              <a:t> strategic approaches recognising Simple / Complicated / Complex / Chaotic contexts, plus </a:t>
            </a:r>
            <a:r>
              <a:rPr lang="en-GB" i="1" dirty="0"/>
              <a:t>many</a:t>
            </a:r>
            <a:r>
              <a:rPr lang="en-GB" dirty="0"/>
              <a:t> metaphors.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Stuart </a:t>
            </a:r>
            <a:r>
              <a:rPr lang="en-GB" dirty="0" err="1"/>
              <a:t>Umpleby’s</a:t>
            </a:r>
            <a:r>
              <a:rPr lang="en-GB" dirty="0"/>
              <a:t> - “</a:t>
            </a:r>
            <a:r>
              <a:rPr lang="en-GB" b="1" i="1" dirty="0"/>
              <a:t>Three</a:t>
            </a:r>
            <a:r>
              <a:rPr lang="en-GB" dirty="0"/>
              <a:t> Fields – Cybernetics, Systems and Complexity)”</a:t>
            </a:r>
            <a:br>
              <a:rPr lang="en-GB" dirty="0"/>
            </a:br>
            <a:r>
              <a:rPr lang="en-GB" dirty="0"/>
              <a:t>(Less is more, it’s about how they relate - and “fields” have #GoodFences …)</a:t>
            </a:r>
          </a:p>
          <a:p>
            <a:pPr lvl="1">
              <a:lnSpc>
                <a:spcPct val="120000"/>
              </a:lnSpc>
            </a:pPr>
            <a:r>
              <a:rPr lang="en-GB" dirty="0" err="1"/>
              <a:t>Arandzazu</a:t>
            </a:r>
            <a:r>
              <a:rPr lang="en-GB" dirty="0"/>
              <a:t> </a:t>
            </a:r>
            <a:r>
              <a:rPr lang="en-GB" dirty="0" err="1"/>
              <a:t>Saratxaga</a:t>
            </a:r>
            <a:r>
              <a:rPr lang="en-GB" dirty="0"/>
              <a:t> – “</a:t>
            </a:r>
            <a:r>
              <a:rPr lang="en-GB" sz="2400" dirty="0"/>
              <a:t>Epistemological Questions between the </a:t>
            </a:r>
            <a:r>
              <a:rPr lang="en-GB" sz="2400" b="1" i="1" dirty="0"/>
              <a:t>Two</a:t>
            </a:r>
            <a:r>
              <a:rPr lang="en-GB" sz="2400" dirty="0"/>
              <a:t> -  Complexity and Cybernetics (</a:t>
            </a:r>
            <a:r>
              <a:rPr lang="en-GB" sz="2400" i="1" dirty="0"/>
              <a:t>in the widest sense</a:t>
            </a:r>
            <a:r>
              <a:rPr lang="en-GB" sz="2400" dirty="0"/>
              <a:t>)” (my paraphrasing)</a:t>
            </a:r>
            <a:br>
              <a:rPr lang="en-GB" sz="2400" dirty="0"/>
            </a:br>
            <a:r>
              <a:rPr lang="en-GB" sz="2400" dirty="0"/>
              <a:t>“</a:t>
            </a:r>
            <a:r>
              <a:rPr lang="en-GB" sz="2400" i="1" dirty="0">
                <a:solidFill>
                  <a:srgbClr val="C00000"/>
                </a:solidFill>
              </a:rPr>
              <a:t>A standard definition of complexity would be absurd</a:t>
            </a:r>
            <a:r>
              <a:rPr lang="en-GB" sz="2400" dirty="0"/>
              <a:t>.”</a:t>
            </a:r>
            <a:br>
              <a:rPr lang="en-GB" sz="2400" dirty="0"/>
            </a:br>
            <a:r>
              <a:rPr lang="en-GB" sz="2400" dirty="0"/>
              <a:t>“</a:t>
            </a:r>
            <a:r>
              <a:rPr lang="en-GB" sz="2400" i="1" dirty="0">
                <a:solidFill>
                  <a:srgbClr val="C00000"/>
                </a:solidFill>
              </a:rPr>
              <a:t>Complexity starts where causality breaks down</a:t>
            </a:r>
            <a:r>
              <a:rPr lang="en-GB" sz="2400" dirty="0"/>
              <a:t>.”</a:t>
            </a:r>
            <a:br>
              <a:rPr lang="en-GB" sz="2400" dirty="0"/>
            </a:br>
            <a:r>
              <a:rPr lang="en-GB" sz="2400" dirty="0"/>
              <a:t>“</a:t>
            </a:r>
            <a:r>
              <a:rPr lang="en-GB" sz="2400" i="1" dirty="0">
                <a:solidFill>
                  <a:srgbClr val="C00000"/>
                </a:solidFill>
              </a:rPr>
              <a:t>Complexity as a language </a:t>
            </a:r>
            <a:r>
              <a:rPr lang="en-GB" i="1" dirty="0">
                <a:solidFill>
                  <a:srgbClr val="C00000"/>
                </a:solidFill>
              </a:rPr>
              <a:t>g</a:t>
            </a:r>
            <a:r>
              <a:rPr lang="en-GB" sz="2400" i="1" dirty="0">
                <a:solidFill>
                  <a:srgbClr val="C00000"/>
                </a:solidFill>
              </a:rPr>
              <a:t>ame</a:t>
            </a:r>
            <a:r>
              <a:rPr lang="en-GB" sz="2400" dirty="0"/>
              <a:t>”</a:t>
            </a:r>
          </a:p>
          <a:p>
            <a:pPr>
              <a:lnSpc>
                <a:spcPct val="120000"/>
              </a:lnSpc>
            </a:pPr>
            <a:r>
              <a:rPr lang="en-GB" b="1" dirty="0">
                <a:solidFill>
                  <a:srgbClr val="C00000"/>
                </a:solidFill>
              </a:rPr>
              <a:t>#GoodFences </a:t>
            </a:r>
            <a:r>
              <a:rPr lang="en-GB" dirty="0"/>
              <a:t>– (make good neighbours …)</a:t>
            </a:r>
            <a:br>
              <a:rPr lang="en-GB" i="1" dirty="0"/>
            </a:br>
            <a:r>
              <a:rPr lang="en-GB" i="1" dirty="0"/>
              <a:t>And</a:t>
            </a:r>
            <a:r>
              <a:rPr lang="en-GB" dirty="0"/>
              <a:t> any taxonomy is binary “this not that” – the Aristotelian knife.</a:t>
            </a:r>
            <a:br>
              <a:rPr lang="en-GB" dirty="0"/>
            </a:br>
            <a:r>
              <a:rPr lang="en-GB" dirty="0"/>
              <a:t>(</a:t>
            </a:r>
            <a:r>
              <a:rPr lang="en-GB" i="1" dirty="0"/>
              <a:t>intersecting, many times over </a:t>
            </a:r>
            <a:r>
              <a:rPr lang="en-GB" dirty="0"/>
              <a:t>– </a:t>
            </a:r>
            <a:r>
              <a:rPr lang="en-GB" i="1" dirty="0"/>
              <a:t>each for a purpose – taxonomic hierarchies are natural</a:t>
            </a:r>
            <a:r>
              <a:rPr lang="en-GB" dirty="0"/>
              <a:t>).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05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9AAFC-471A-7920-1171-45BFB40FF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6458"/>
            <a:ext cx="10515600" cy="5420505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Our conference theme “</a:t>
            </a:r>
            <a:r>
              <a:rPr lang="en-GB" dirty="0">
                <a:solidFill>
                  <a:srgbClr val="C00000"/>
                </a:solidFill>
              </a:rPr>
              <a:t>Influence and Responsibility</a:t>
            </a:r>
            <a:r>
              <a:rPr lang="en-GB" dirty="0"/>
              <a:t>” in and to the world.</a:t>
            </a:r>
          </a:p>
          <a:p>
            <a:pPr lvl="1"/>
            <a:r>
              <a:rPr lang="en-GB" dirty="0"/>
              <a:t>All systems of significant interest involve humanity in our wider ecosystems?</a:t>
            </a:r>
          </a:p>
          <a:p>
            <a:pPr lvl="1"/>
            <a:r>
              <a:rPr lang="en-GB" dirty="0"/>
              <a:t>This is complexity of the highest order? (First, second, third … plus )</a:t>
            </a:r>
          </a:p>
          <a:p>
            <a:pPr lvl="1"/>
            <a:r>
              <a:rPr lang="en-GB" dirty="0"/>
              <a:t>We owe it to the world to ensure that our explicit / scientific thinking is joined-up with our implicit / humanistic understanding?</a:t>
            </a:r>
          </a:p>
          <a:p>
            <a:r>
              <a:rPr lang="en-GB" dirty="0"/>
              <a:t>The epistemological language game is </a:t>
            </a:r>
            <a:r>
              <a:rPr lang="en-GB" i="1" dirty="0"/>
              <a:t>more than </a:t>
            </a:r>
            <a:r>
              <a:rPr lang="en-GB" dirty="0"/>
              <a:t>science?</a:t>
            </a:r>
          </a:p>
          <a:p>
            <a:pPr lvl="1"/>
            <a:r>
              <a:rPr lang="en-GB" dirty="0"/>
              <a:t>So, my first task here is to get us comfortable with the fact that there is content of value in the Humanistic camp over and above what is in the Scientific camp – </a:t>
            </a:r>
            <a:r>
              <a:rPr lang="en-GB" i="1" dirty="0">
                <a:solidFill>
                  <a:srgbClr val="C00000"/>
                </a:solidFill>
              </a:rPr>
              <a:t>There is more than Science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The second task is </a:t>
            </a:r>
            <a:r>
              <a:rPr lang="en-GB" i="1" dirty="0">
                <a:solidFill>
                  <a:srgbClr val="C00000"/>
                </a:solidFill>
              </a:rPr>
              <a:t>to conduct dialogue and capture what language </a:t>
            </a:r>
            <a:r>
              <a:rPr lang="en-GB" dirty="0"/>
              <a:t>/ which words we actually use to talk about either camp in terms of the other.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873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777E-BEEA-0EBA-A952-2028C89C8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600" dirty="0"/>
              <a:t>The basic assertion:  </a:t>
            </a:r>
            <a:r>
              <a:rPr lang="en-GB" sz="3000" b="1" i="1" dirty="0">
                <a:solidFill>
                  <a:srgbClr val="C00000"/>
                </a:solidFill>
              </a:rPr>
              <a:t>There is more than science?</a:t>
            </a:r>
          </a:p>
          <a:p>
            <a:r>
              <a:rPr lang="en-GB" dirty="0"/>
              <a:t>There are limits to science, in the sense that some aspects of the world are beyond science? </a:t>
            </a:r>
          </a:p>
          <a:p>
            <a:r>
              <a:rPr lang="en-GB" dirty="0"/>
              <a:t>There is more to the real world than science?</a:t>
            </a:r>
          </a:p>
          <a:p>
            <a:r>
              <a:rPr lang="en-GB" dirty="0"/>
              <a:t>Some kinds of (</a:t>
            </a:r>
            <a:r>
              <a:rPr lang="en-GB" i="1" dirty="0"/>
              <a:t>real / natural / valuable) </a:t>
            </a:r>
            <a:r>
              <a:rPr lang="en-GB" dirty="0"/>
              <a:t>knowledge – truths – of the world are more than science? </a:t>
            </a:r>
            <a:r>
              <a:rPr lang="en-GB" i="1" dirty="0">
                <a:solidFill>
                  <a:srgbClr val="C00000"/>
                </a:solidFill>
              </a:rPr>
              <a:t>Not necessarily valid or helpful </a:t>
            </a:r>
            <a:r>
              <a:rPr lang="en-GB" dirty="0"/>
              <a:t>to seek or use scientific explanations or descriptions for these?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 suggesting anything “supernatural” or “anti-science” …</a:t>
            </a:r>
            <a:br>
              <a:rPr lang="en-GB" dirty="0"/>
            </a:br>
            <a:r>
              <a:rPr lang="en-GB" dirty="0"/>
              <a:t>“</a:t>
            </a:r>
            <a:r>
              <a:rPr lang="en-GB" i="1" dirty="0">
                <a:solidFill>
                  <a:srgbClr val="C00000"/>
                </a:solidFill>
              </a:rPr>
              <a:t>As scientific as possible but not more so</a:t>
            </a:r>
            <a:r>
              <a:rPr lang="en-GB" dirty="0"/>
              <a:t>.”</a:t>
            </a:r>
          </a:p>
          <a:p>
            <a:pPr marL="0" indent="0">
              <a:buNone/>
            </a:pPr>
            <a:r>
              <a:rPr lang="en-GB" i="1" dirty="0">
                <a:solidFill>
                  <a:srgbClr val="C00000"/>
                </a:solidFill>
              </a:rPr>
              <a:t>Trivially True </a:t>
            </a:r>
            <a:r>
              <a:rPr lang="en-GB" dirty="0"/>
              <a:t>in one obvious / irrelevant, sense (</a:t>
            </a:r>
            <a:r>
              <a:rPr lang="en-GB" dirty="0" err="1"/>
              <a:t>ie</a:t>
            </a:r>
            <a:r>
              <a:rPr lang="en-GB" dirty="0"/>
              <a:t> – we don’t </a:t>
            </a:r>
            <a:r>
              <a:rPr lang="en-GB" i="1" dirty="0"/>
              <a:t>worry</a:t>
            </a:r>
            <a:r>
              <a:rPr lang="en-GB" dirty="0"/>
              <a:t> that our taste &amp; appreciation in art &amp; music &amp; poetry &amp; prose-fiction is non-scientific?) (</a:t>
            </a:r>
            <a:r>
              <a:rPr lang="en-GB" i="1" dirty="0"/>
              <a:t>Irony – there’s a lot for our topic in such artistic endeavours</a:t>
            </a:r>
            <a:r>
              <a:rPr lang="en-GB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59933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E46DE9-18E1-6AD6-C9F4-8F2A158EA9AB}"/>
              </a:ext>
            </a:extLst>
          </p:cNvPr>
          <p:cNvSpPr txBox="1"/>
          <p:nvPr/>
        </p:nvSpPr>
        <p:spPr>
          <a:xfrm>
            <a:off x="1230284" y="3180830"/>
            <a:ext cx="4039751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Science</a:t>
            </a:r>
            <a:br>
              <a:rPr lang="en-GB" dirty="0"/>
            </a:br>
            <a:r>
              <a:rPr lang="en-GB" dirty="0"/>
              <a:t>Knowledge meeting </a:t>
            </a:r>
            <a:r>
              <a:rPr lang="en-GB" b="1" dirty="0">
                <a:solidFill>
                  <a:srgbClr val="C00000"/>
                </a:solidFill>
              </a:rPr>
              <a:t>scientific criteria</a:t>
            </a:r>
            <a:br>
              <a:rPr lang="en-GB" dirty="0"/>
            </a:br>
            <a:r>
              <a:rPr lang="en-GB" dirty="0"/>
              <a:t>With varying levels of agreement about certainty. (How much certainty and agreement matters, depends on the scope of intended use.)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BBDFA2-71D1-4C48-EA56-276A08AEE194}"/>
              </a:ext>
            </a:extLst>
          </p:cNvPr>
          <p:cNvSpPr txBox="1"/>
          <p:nvPr/>
        </p:nvSpPr>
        <p:spPr>
          <a:xfrm>
            <a:off x="5270034" y="3180830"/>
            <a:ext cx="3061981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Future Science</a:t>
            </a:r>
            <a:br>
              <a:rPr lang="en-GB" dirty="0"/>
            </a:br>
            <a:r>
              <a:rPr lang="en-GB" dirty="0"/>
              <a:t>Mysterious stuff we don’t appear to know with any certainty but should meet </a:t>
            </a:r>
            <a:r>
              <a:rPr lang="en-GB" b="1" dirty="0">
                <a:solidFill>
                  <a:srgbClr val="C00000"/>
                </a:solidFill>
              </a:rPr>
              <a:t>scientific criteria </a:t>
            </a:r>
            <a:r>
              <a:rPr lang="en-GB" dirty="0"/>
              <a:t>when we do work it out.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7148E0-2C39-BE73-F375-68599227EDC4}"/>
              </a:ext>
            </a:extLst>
          </p:cNvPr>
          <p:cNvSpPr txBox="1"/>
          <p:nvPr/>
        </p:nvSpPr>
        <p:spPr>
          <a:xfrm>
            <a:off x="8332015" y="3180830"/>
            <a:ext cx="3189425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Other Stuff</a:t>
            </a:r>
            <a:br>
              <a:rPr lang="en-GB" dirty="0"/>
            </a:br>
            <a:r>
              <a:rPr lang="en-GB" dirty="0" err="1"/>
              <a:t>Stuff</a:t>
            </a:r>
            <a:r>
              <a:rPr lang="en-GB" dirty="0"/>
              <a:t> which </a:t>
            </a:r>
            <a:r>
              <a:rPr lang="en-GB" b="1" i="1" dirty="0"/>
              <a:t>is excluded from </a:t>
            </a:r>
            <a:r>
              <a:rPr lang="en-GB" dirty="0"/>
              <a:t>being scientific by definition of orthodox </a:t>
            </a:r>
            <a:r>
              <a:rPr lang="en-GB" b="1" dirty="0">
                <a:solidFill>
                  <a:srgbClr val="C00000"/>
                </a:solidFill>
              </a:rPr>
              <a:t>scientific criteria</a:t>
            </a:r>
            <a:r>
              <a:rPr lang="en-GB" dirty="0"/>
              <a:t>, but nevertheless appears to be part of the world.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567ADDE1-50EA-9317-81F1-3B86FBA15871}"/>
              </a:ext>
            </a:extLst>
          </p:cNvPr>
          <p:cNvSpPr/>
          <p:nvPr/>
        </p:nvSpPr>
        <p:spPr>
          <a:xfrm rot="5400000">
            <a:off x="4610225" y="-740201"/>
            <a:ext cx="341852" cy="7101733"/>
          </a:xfrm>
          <a:prstGeom prst="leftBrace">
            <a:avLst>
              <a:gd name="adj1" fmla="val 8333"/>
              <a:gd name="adj2" fmla="val 50120"/>
            </a:avLst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95C381-60FB-F6CF-7A4F-50FAA848DE3A}"/>
              </a:ext>
            </a:extLst>
          </p:cNvPr>
          <p:cNvSpPr txBox="1"/>
          <p:nvPr/>
        </p:nvSpPr>
        <p:spPr>
          <a:xfrm>
            <a:off x="4158631" y="1640233"/>
            <a:ext cx="13839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According to</a:t>
            </a:r>
            <a:b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Scientific</a:t>
            </a:r>
            <a:b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Knowledge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AB6FC620-B6C6-97F5-2283-BA7BA431202B}"/>
              </a:ext>
            </a:extLst>
          </p:cNvPr>
          <p:cNvSpPr/>
          <p:nvPr/>
        </p:nvSpPr>
        <p:spPr>
          <a:xfrm rot="5400000">
            <a:off x="9755801" y="1215953"/>
            <a:ext cx="341852" cy="3189425"/>
          </a:xfrm>
          <a:prstGeom prst="leftBrace">
            <a:avLst>
              <a:gd name="adj1" fmla="val 8333"/>
              <a:gd name="adj2" fmla="val 50120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C95C70-F98C-DE15-AD83-BC301CA5AA81}"/>
              </a:ext>
            </a:extLst>
          </p:cNvPr>
          <p:cNvSpPr txBox="1"/>
          <p:nvPr/>
        </p:nvSpPr>
        <p:spPr>
          <a:xfrm>
            <a:off x="8965004" y="1624075"/>
            <a:ext cx="17960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According to</a:t>
            </a:r>
            <a:br>
              <a:rPr lang="en-GB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Un-Scientific</a:t>
            </a:r>
            <a:b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Knowledge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7BB1AB2E-A6FC-DD1E-3235-09BF6AA7F2C8}"/>
              </a:ext>
            </a:extLst>
          </p:cNvPr>
          <p:cNvSpPr/>
          <p:nvPr/>
        </p:nvSpPr>
        <p:spPr>
          <a:xfrm rot="5400000">
            <a:off x="5860638" y="-3644782"/>
            <a:ext cx="1030448" cy="10291156"/>
          </a:xfrm>
          <a:prstGeom prst="leftBrace">
            <a:avLst>
              <a:gd name="adj1" fmla="val 8333"/>
              <a:gd name="adj2" fmla="val 50120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111F53-CF62-9F5F-B3C3-8FEF088FFE0D}"/>
              </a:ext>
            </a:extLst>
          </p:cNvPr>
          <p:cNvSpPr txBox="1"/>
          <p:nvPr/>
        </p:nvSpPr>
        <p:spPr>
          <a:xfrm>
            <a:off x="4565627" y="523906"/>
            <a:ext cx="3631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The Whole (Natural) World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586EED81-3012-AB17-0CE1-08743B16778B}"/>
              </a:ext>
            </a:extLst>
          </p:cNvPr>
          <p:cNvSpPr/>
          <p:nvPr/>
        </p:nvSpPr>
        <p:spPr>
          <a:xfrm rot="10800000">
            <a:off x="8154569" y="4935156"/>
            <a:ext cx="354889" cy="44527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520026-70A2-32A0-D1C5-6C6E17C5B679}"/>
              </a:ext>
            </a:extLst>
          </p:cNvPr>
          <p:cNvCxnSpPr/>
          <p:nvPr/>
        </p:nvCxnSpPr>
        <p:spPr>
          <a:xfrm>
            <a:off x="7324055" y="5252610"/>
            <a:ext cx="2015915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6873613-61E7-950E-84DC-F3E8E32135C5}"/>
              </a:ext>
            </a:extLst>
          </p:cNvPr>
          <p:cNvSpPr txBox="1"/>
          <p:nvPr/>
        </p:nvSpPr>
        <p:spPr>
          <a:xfrm>
            <a:off x="5765548" y="5409480"/>
            <a:ext cx="5132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This dividing line is the focus of this discussion.</a:t>
            </a:r>
            <a:br>
              <a:rPr lang="en-GB" b="1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(And the fact that however we shift it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through (say) Kuhnian and other (r)evolutions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the set to the right can and should never be zero.)</a:t>
            </a:r>
          </a:p>
        </p:txBody>
      </p:sp>
    </p:spTree>
    <p:extLst>
      <p:ext uri="{BB962C8B-B14F-4D97-AF65-F5344CB8AC3E}">
        <p14:creationId xmlns:p14="http://schemas.microsoft.com/office/powerpoint/2010/main" val="2124568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777E-BEEA-0EBA-A952-2028C89C8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4400" b="1" dirty="0">
                <a:solidFill>
                  <a:srgbClr val="C00000"/>
                </a:solidFill>
              </a:rPr>
              <a:t>What about Definitions? </a:t>
            </a:r>
            <a:r>
              <a:rPr lang="en-GB" sz="4400" b="1" dirty="0"/>
              <a:t>(and Examples?)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3600" dirty="0"/>
              <a:t>Science / orthodox science?  The line(s) on my picture are effectively my “</a:t>
            </a:r>
            <a:r>
              <a:rPr lang="en-GB" sz="3600" i="1" dirty="0">
                <a:solidFill>
                  <a:srgbClr val="C00000"/>
                </a:solidFill>
              </a:rPr>
              <a:t>working definitions</a:t>
            </a:r>
            <a:r>
              <a:rPr lang="en-GB" sz="3600" dirty="0"/>
              <a:t>” – moveable ones – good fences for our purpose here. (</a:t>
            </a:r>
            <a:r>
              <a:rPr lang="en-GB" sz="3600" i="1" dirty="0"/>
              <a:t>Empirically verifiable / falsifiable, objectively repeatable according to explanatory thesis? Science involves a lot more, but </a:t>
            </a:r>
            <a:r>
              <a:rPr lang="en-GB" sz="3600" i="1" dirty="0">
                <a:solidFill>
                  <a:srgbClr val="C00000"/>
                </a:solidFill>
              </a:rPr>
              <a:t>what makes it “scientific”?</a:t>
            </a:r>
            <a:r>
              <a:rPr lang="en-GB" sz="3600" i="1" dirty="0"/>
              <a:t> Your list may vary. And what about real “ontological” commitment?)</a:t>
            </a:r>
            <a:endParaRPr lang="en-GB" sz="36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3600" dirty="0"/>
              <a:t>What about the “</a:t>
            </a:r>
            <a:r>
              <a:rPr lang="en-GB" sz="3600" b="1" i="1" dirty="0">
                <a:solidFill>
                  <a:srgbClr val="C00000"/>
                </a:solidFill>
              </a:rPr>
              <a:t>discourse</a:t>
            </a:r>
            <a:r>
              <a:rPr lang="en-GB" sz="3600" dirty="0"/>
              <a:t>” itself? What makes for a good “argument”? When is a “dialogue” not a “debate” or a “critique”? (Rules of Engagement &amp; Good Fences)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600" b="1" i="1" dirty="0">
                <a:solidFill>
                  <a:srgbClr val="C00000"/>
                </a:solidFill>
              </a:rPr>
              <a:t>Hold your definition </a:t>
            </a:r>
            <a:r>
              <a:rPr lang="en-GB" sz="3600" dirty="0"/>
              <a:t>/ definition as a coffin / definitions are not definitive – </a:t>
            </a:r>
            <a:r>
              <a:rPr lang="en-GB" sz="3600" i="1" dirty="0"/>
              <a:t>if you may argue only on your opponent’s terms, you’ve already lost</a:t>
            </a:r>
            <a:r>
              <a:rPr lang="en-GB" sz="3600" dirty="0"/>
              <a:t>. (Dennett, </a:t>
            </a:r>
            <a:r>
              <a:rPr lang="en-GB" sz="3600" dirty="0" err="1"/>
              <a:t>Levenchuk</a:t>
            </a:r>
            <a:r>
              <a:rPr lang="en-GB" sz="3600" dirty="0"/>
              <a:t> and many more)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600" b="1" i="1" dirty="0">
                <a:solidFill>
                  <a:srgbClr val="C00000"/>
                </a:solidFill>
              </a:rPr>
              <a:t>Choosing our words </a:t>
            </a:r>
            <a:r>
              <a:rPr lang="en-GB" sz="3600" dirty="0"/>
              <a:t>– dialogue towards understanding – clearly with added criticism &amp; challenge – but NOT pejorative / dismissive. </a:t>
            </a:r>
            <a:r>
              <a:rPr lang="en-GB" sz="3600" b="1" dirty="0">
                <a:solidFill>
                  <a:srgbClr val="C00000"/>
                </a:solidFill>
              </a:rPr>
              <a:t>#GoodFaith</a:t>
            </a:r>
          </a:p>
        </p:txBody>
      </p:sp>
    </p:spTree>
    <p:extLst>
      <p:ext uri="{BB962C8B-B14F-4D97-AF65-F5344CB8AC3E}">
        <p14:creationId xmlns:p14="http://schemas.microsoft.com/office/powerpoint/2010/main" val="260211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777E-BEEA-0EBA-A952-2028C89C8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b="1" dirty="0"/>
              <a:t>Another Word - </a:t>
            </a:r>
            <a:r>
              <a:rPr lang="en-GB" sz="3600" b="1" dirty="0">
                <a:solidFill>
                  <a:srgbClr val="C00000"/>
                </a:solidFill>
              </a:rPr>
              <a:t>Wisdom?</a:t>
            </a:r>
          </a:p>
          <a:p>
            <a:pPr marL="0" indent="0">
              <a:buNone/>
            </a:pP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i="1" dirty="0"/>
              <a:t>Me:</a:t>
            </a:r>
            <a:r>
              <a:rPr lang="en-GB" sz="3600" dirty="0"/>
              <a:t> (A long dialogue with “ISSS friend” based on the above.)</a:t>
            </a:r>
          </a:p>
          <a:p>
            <a:pPr marL="0" indent="0">
              <a:buNone/>
            </a:pPr>
            <a:r>
              <a:rPr lang="en-GB" sz="3600" i="1" dirty="0"/>
              <a:t>ISSS Friend: </a:t>
            </a:r>
            <a:r>
              <a:rPr lang="en-GB" sz="3600" dirty="0"/>
              <a:t>“My real strength is my experience of relating to and working with people of diverse cultures and mindsets.”</a:t>
            </a:r>
          </a:p>
          <a:p>
            <a:pPr marL="0" indent="0">
              <a:buNone/>
            </a:pPr>
            <a:r>
              <a:rPr lang="en-GB" sz="3600" i="1" dirty="0"/>
              <a:t>Me: </a:t>
            </a:r>
            <a:r>
              <a:rPr lang="en-GB" sz="3600" dirty="0"/>
              <a:t>“And would you describe that as science or scientific?”</a:t>
            </a:r>
          </a:p>
          <a:p>
            <a:pPr marL="0" indent="0">
              <a:buNone/>
            </a:pPr>
            <a:r>
              <a:rPr lang="en-GB" sz="3600" i="1" dirty="0"/>
              <a:t>ISSS Friend: </a:t>
            </a:r>
            <a:r>
              <a:rPr lang="en-GB" sz="3600" dirty="0"/>
              <a:t>“Absolutely not (</a:t>
            </a:r>
            <a:r>
              <a:rPr lang="en-GB" sz="3600" i="1" dirty="0"/>
              <a:t>laughs</a:t>
            </a:r>
            <a:r>
              <a:rPr lang="en-GB" sz="3600" dirty="0"/>
              <a:t>).”</a:t>
            </a:r>
          </a:p>
          <a:p>
            <a:pPr marL="0" indent="0">
              <a:buNone/>
            </a:pPr>
            <a:r>
              <a:rPr lang="en-GB" sz="3600" i="1" dirty="0"/>
              <a:t>Me: </a:t>
            </a:r>
            <a:r>
              <a:rPr lang="en-GB" sz="3600" dirty="0"/>
              <a:t>“So in fact there is real, valuable </a:t>
            </a:r>
            <a:r>
              <a:rPr lang="en-GB" sz="3600" i="1" dirty="0"/>
              <a:t>humanistic stuff </a:t>
            </a:r>
            <a:r>
              <a:rPr lang="en-GB" sz="3600" dirty="0"/>
              <a:t>beyond science, some might call it wisdom?”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Aim#1 QED?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“There really is – always will be – more than science that matters, when it comes to everyday engagement in the real world.” </a:t>
            </a:r>
          </a:p>
          <a:p>
            <a:pPr marL="0" indent="0">
              <a:buNone/>
            </a:pPr>
            <a:r>
              <a:rPr lang="en-GB" sz="3600" dirty="0"/>
              <a:t>Aim#2 – let’s talk about it …. Choice of words?</a:t>
            </a:r>
          </a:p>
        </p:txBody>
      </p:sp>
    </p:spTree>
    <p:extLst>
      <p:ext uri="{BB962C8B-B14F-4D97-AF65-F5344CB8AC3E}">
        <p14:creationId xmlns:p14="http://schemas.microsoft.com/office/powerpoint/2010/main" val="204773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</TotalTime>
  <Words>2145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“Divided by a Common Language - or the Tyranny of the Explicit”</vt:lpstr>
      <vt:lpstr>Divided by a Common Language / the Tyranny of the Explicit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Background Slides ?</vt:lpstr>
      <vt:lpstr>My Systems Trajectory</vt:lpstr>
      <vt:lpstr>My engagement with Systems as a “Discipline”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Glendinning</dc:creator>
  <cp:lastModifiedBy>Ian Glendinning</cp:lastModifiedBy>
  <cp:revision>2</cp:revision>
  <cp:lastPrinted>2024-05-09T13:15:23Z</cp:lastPrinted>
  <dcterms:created xsi:type="dcterms:W3CDTF">2024-05-02T14:31:44Z</dcterms:created>
  <dcterms:modified xsi:type="dcterms:W3CDTF">2024-09-02T15:20:46Z</dcterms:modified>
</cp:coreProperties>
</file>